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8" r:id="rId6"/>
    <p:sldId id="257" r:id="rId7"/>
    <p:sldId id="259" r:id="rId8"/>
    <p:sldId id="267" r:id="rId9"/>
    <p:sldId id="268" r:id="rId10"/>
    <p:sldId id="269" r:id="rId11"/>
    <p:sldId id="270" r:id="rId12"/>
    <p:sldId id="261" r:id="rId13"/>
    <p:sldId id="262" r:id="rId14"/>
    <p:sldId id="263" r:id="rId15"/>
    <p:sldId id="264" r:id="rId16"/>
    <p:sldId id="271" r:id="rId17"/>
    <p:sldId id="265" r:id="rId18"/>
    <p:sldId id="272" r:id="rId19"/>
    <p:sldId id="277" r:id="rId20"/>
    <p:sldId id="276" r:id="rId21"/>
    <p:sldId id="278" r:id="rId22"/>
    <p:sldId id="274" r:id="rId23"/>
    <p:sldId id="273" r:id="rId24"/>
    <p:sldId id="275" r:id="rId25"/>
    <p:sldId id="280" r:id="rId26"/>
    <p:sldId id="281" r:id="rId27"/>
    <p:sldId id="283" r:id="rId28"/>
    <p:sldId id="282" r:id="rId29"/>
    <p:sldId id="266" r:id="rId30"/>
    <p:sldId id="284"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D8E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2" d="100"/>
          <a:sy n="112" d="100"/>
        </p:scale>
        <p:origin x="-75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76073-6122-4B12-AD68-563E69690BB4}" type="datetimeFigureOut">
              <a:rPr lang="nl-NL" smtClean="0"/>
              <a:t>12-8-2025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98641-2A05-42BD-906D-08AABBC23D76}" type="slidenum">
              <a:rPr lang="nl-NL" smtClean="0"/>
              <a:t>‹nr.›</a:t>
            </a:fld>
            <a:endParaRPr lang="nl-NL"/>
          </a:p>
        </p:txBody>
      </p:sp>
    </p:spTree>
    <p:extLst>
      <p:ext uri="{BB962C8B-B14F-4D97-AF65-F5344CB8AC3E}">
        <p14:creationId xmlns:p14="http://schemas.microsoft.com/office/powerpoint/2010/main" val="385547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192560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294471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221801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atum 2"/>
          <p:cNvSpPr>
            <a:spLocks noGrp="1"/>
          </p:cNvSpPr>
          <p:nvPr>
            <p:ph type="dt" sz="half" idx="10"/>
          </p:nvPr>
        </p:nvSpPr>
        <p:spPr>
          <a:xfrm>
            <a:off x="5292725" y="6453188"/>
            <a:ext cx="1235075" cy="260350"/>
          </a:xfrm>
        </p:spPr>
        <p:txBody>
          <a:bodyPr/>
          <a:lstStyle>
            <a:lvl1pPr>
              <a:defRPr/>
            </a:lvl1pPr>
          </a:lstStyle>
          <a:p>
            <a:fld id="{DFCEA471-88F3-439E-9420-8FF47402ACF3}" type="datetimeFigureOut">
              <a:rPr lang="nl-NL" smtClean="0"/>
              <a:t>12-8-2025</a:t>
            </a:fld>
            <a:endParaRPr lang="nl-NL"/>
          </a:p>
        </p:txBody>
      </p:sp>
      <p:sp>
        <p:nvSpPr>
          <p:cNvPr id="4" name="Tijdelijke aanduiding voor voettekst 3"/>
          <p:cNvSpPr>
            <a:spLocks noGrp="1"/>
          </p:cNvSpPr>
          <p:nvPr>
            <p:ph type="ftr" sz="quarter" idx="11"/>
          </p:nvPr>
        </p:nvSpPr>
        <p:spPr>
          <a:xfrm>
            <a:off x="458788" y="6453188"/>
            <a:ext cx="3752850" cy="260350"/>
          </a:xfrm>
        </p:spPr>
        <p:txBody>
          <a:bodyPr/>
          <a:lstStyle>
            <a:lvl1pPr>
              <a:defRPr/>
            </a:lvl1pPr>
          </a:lstStyle>
          <a:p>
            <a:endParaRPr lang="nl-NL"/>
          </a:p>
        </p:txBody>
      </p:sp>
      <p:sp>
        <p:nvSpPr>
          <p:cNvPr id="5" name="Tijdelijke aanduiding voor dianummer 4"/>
          <p:cNvSpPr>
            <a:spLocks noGrp="1"/>
          </p:cNvSpPr>
          <p:nvPr>
            <p:ph type="sldNum" sz="quarter" idx="12"/>
          </p:nvPr>
        </p:nvSpPr>
        <p:spPr>
          <a:xfrm>
            <a:off x="4356100" y="6453188"/>
            <a:ext cx="576263" cy="260350"/>
          </a:xfrm>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116964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275750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1848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134359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115571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52078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155896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68052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DFCEA471-88F3-439E-9420-8FF47402ACF3}" type="datetimeFigureOut">
              <a:rPr lang="nl-NL" smtClean="0"/>
              <a:t>12-8-2025</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818B8827-95C3-4C55-9AE0-A451FE00C1B3}" type="slidenum">
              <a:rPr lang="nl-NL" smtClean="0"/>
              <a:t>‹nr.›</a:t>
            </a:fld>
            <a:endParaRPr lang="nl-NL"/>
          </a:p>
        </p:txBody>
      </p:sp>
    </p:spTree>
    <p:extLst>
      <p:ext uri="{BB962C8B-B14F-4D97-AF65-F5344CB8AC3E}">
        <p14:creationId xmlns:p14="http://schemas.microsoft.com/office/powerpoint/2010/main" val="26350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99332" name="Rectangle 4"/>
          <p:cNvSpPr>
            <a:spLocks noGrp="1" noChangeArrowheads="1"/>
          </p:cNvSpPr>
          <p:nvPr>
            <p:ph type="dt" sz="half" idx="2"/>
          </p:nvPr>
        </p:nvSpPr>
        <p:spPr bwMode="auto">
          <a:xfrm>
            <a:off x="5292725" y="6453188"/>
            <a:ext cx="12350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DFCEA471-88F3-439E-9420-8FF47402ACF3}" type="datetimeFigureOut">
              <a:rPr lang="nl-NL" smtClean="0"/>
              <a:t>12-8-2025</a:t>
            </a:fld>
            <a:endParaRPr lang="nl-NL"/>
          </a:p>
        </p:txBody>
      </p:sp>
      <p:sp>
        <p:nvSpPr>
          <p:cNvPr id="99333" name="Rectangle 5"/>
          <p:cNvSpPr>
            <a:spLocks noGrp="1" noChangeArrowheads="1"/>
          </p:cNvSpPr>
          <p:nvPr>
            <p:ph type="ftr" sz="quarter" idx="3"/>
          </p:nvPr>
        </p:nvSpPr>
        <p:spPr bwMode="auto">
          <a:xfrm>
            <a:off x="458788" y="6453188"/>
            <a:ext cx="37528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nl-NL"/>
          </a:p>
        </p:txBody>
      </p:sp>
      <p:sp>
        <p:nvSpPr>
          <p:cNvPr id="99334" name="Rectangle 6"/>
          <p:cNvSpPr>
            <a:spLocks noGrp="1" noChangeArrowheads="1"/>
          </p:cNvSpPr>
          <p:nvPr>
            <p:ph type="sldNum" sz="quarter" idx="4"/>
          </p:nvPr>
        </p:nvSpPr>
        <p:spPr bwMode="auto">
          <a:xfrm>
            <a:off x="4356100" y="6453188"/>
            <a:ext cx="5762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18B8827-95C3-4C55-9AE0-A451FE00C1B3}" type="slidenum">
              <a:rPr lang="nl-NL" smtClean="0"/>
              <a:t>‹nr.›</a:t>
            </a:fld>
            <a:endParaRPr lang="nl-NL"/>
          </a:p>
        </p:txBody>
      </p:sp>
      <p:pic>
        <p:nvPicPr>
          <p:cNvPr id="9933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04250" y="6329363"/>
            <a:ext cx="431800" cy="431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defRPr>
      </a:lvl2pPr>
      <a:lvl3pPr algn="ctr" rtl="0" eaLnBrk="1" fontAlgn="base" hangingPunct="1">
        <a:spcBef>
          <a:spcPct val="0"/>
        </a:spcBef>
        <a:spcAft>
          <a:spcPct val="0"/>
        </a:spcAft>
        <a:defRPr sz="3200">
          <a:solidFill>
            <a:schemeClr val="tx2"/>
          </a:solidFill>
          <a:latin typeface="Arial" charset="0"/>
        </a:defRPr>
      </a:lvl3pPr>
      <a:lvl4pPr algn="ctr" rtl="0" eaLnBrk="1" fontAlgn="base" hangingPunct="1">
        <a:spcBef>
          <a:spcPct val="0"/>
        </a:spcBef>
        <a:spcAft>
          <a:spcPct val="0"/>
        </a:spcAft>
        <a:defRPr sz="3200">
          <a:solidFill>
            <a:schemeClr val="tx2"/>
          </a:solidFill>
          <a:latin typeface="Arial" charset="0"/>
        </a:defRPr>
      </a:lvl4pPr>
      <a:lvl5pPr algn="ctr" rtl="0" eaLnBrk="1" fontAlgn="base" hangingPunct="1">
        <a:spcBef>
          <a:spcPct val="0"/>
        </a:spcBef>
        <a:spcAft>
          <a:spcPct val="0"/>
        </a:spcAft>
        <a:defRPr sz="3200">
          <a:solidFill>
            <a:schemeClr val="tx2"/>
          </a:solidFill>
          <a:latin typeface="Arial" charset="0"/>
        </a:defRPr>
      </a:lvl5pPr>
      <a:lvl6pPr marL="457200" algn="ctr" rtl="0" eaLnBrk="1" fontAlgn="base" hangingPunct="1">
        <a:spcBef>
          <a:spcPct val="0"/>
        </a:spcBef>
        <a:spcAft>
          <a:spcPct val="0"/>
        </a:spcAft>
        <a:defRPr sz="3200">
          <a:solidFill>
            <a:schemeClr val="tx2"/>
          </a:solidFill>
          <a:latin typeface="Arial" charset="0"/>
        </a:defRPr>
      </a:lvl6pPr>
      <a:lvl7pPr marL="914400" algn="ctr" rtl="0" eaLnBrk="1" fontAlgn="base" hangingPunct="1">
        <a:spcBef>
          <a:spcPct val="0"/>
        </a:spcBef>
        <a:spcAft>
          <a:spcPct val="0"/>
        </a:spcAft>
        <a:defRPr sz="3200">
          <a:solidFill>
            <a:schemeClr val="tx2"/>
          </a:solidFill>
          <a:latin typeface="Arial" charset="0"/>
        </a:defRPr>
      </a:lvl7pPr>
      <a:lvl8pPr marL="1371600" algn="ctr" rtl="0" eaLnBrk="1" fontAlgn="base" hangingPunct="1">
        <a:spcBef>
          <a:spcPct val="0"/>
        </a:spcBef>
        <a:spcAft>
          <a:spcPct val="0"/>
        </a:spcAft>
        <a:defRPr sz="3200">
          <a:solidFill>
            <a:schemeClr val="tx2"/>
          </a:solidFill>
          <a:latin typeface="Arial" charset="0"/>
        </a:defRPr>
      </a:lvl8pPr>
      <a:lvl9pPr marL="1828800" algn="ctr"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68761"/>
            <a:ext cx="7772400" cy="1152128"/>
          </a:xfrm>
        </p:spPr>
        <p:txBody>
          <a:bodyPr/>
          <a:lstStyle/>
          <a:p>
            <a:r>
              <a:rPr lang="nl-NL" dirty="0"/>
              <a:t>Klinisch onderzoek naar nierziekten: </a:t>
            </a:r>
            <a:br>
              <a:rPr lang="nl-NL" dirty="0"/>
            </a:br>
            <a:r>
              <a:rPr lang="nl-NL" dirty="0"/>
              <a:t>hoe lees je dat? </a:t>
            </a:r>
          </a:p>
        </p:txBody>
      </p:sp>
      <p:sp>
        <p:nvSpPr>
          <p:cNvPr id="3" name="Ondertitel 2"/>
          <p:cNvSpPr>
            <a:spLocks noGrp="1"/>
          </p:cNvSpPr>
          <p:nvPr>
            <p:ph type="subTitle" idx="1"/>
          </p:nvPr>
        </p:nvSpPr>
        <p:spPr>
          <a:xfrm>
            <a:off x="1371600" y="3068960"/>
            <a:ext cx="6400800" cy="3024336"/>
          </a:xfrm>
        </p:spPr>
        <p:txBody>
          <a:bodyPr/>
          <a:lstStyle/>
          <a:p>
            <a:pPr>
              <a:lnSpc>
                <a:spcPct val="150000"/>
              </a:lnSpc>
            </a:pPr>
            <a:r>
              <a:rPr lang="en-US" dirty="0" err="1"/>
              <a:t>Wetenschapsdag</a:t>
            </a:r>
            <a:r>
              <a:rPr lang="en-US" dirty="0"/>
              <a:t> NVN</a:t>
            </a:r>
          </a:p>
          <a:p>
            <a:pPr>
              <a:lnSpc>
                <a:spcPct val="150000"/>
              </a:lnSpc>
            </a:pPr>
            <a:r>
              <a:rPr lang="en-US" dirty="0"/>
              <a:t>13 </a:t>
            </a:r>
            <a:r>
              <a:rPr lang="en-US" dirty="0" err="1"/>
              <a:t>oktober</a:t>
            </a:r>
            <a:r>
              <a:rPr lang="en-US" dirty="0"/>
              <a:t> 2017</a:t>
            </a:r>
          </a:p>
          <a:p>
            <a:pPr>
              <a:lnSpc>
                <a:spcPct val="150000"/>
              </a:lnSpc>
            </a:pPr>
            <a:r>
              <a:rPr lang="en-US" dirty="0" err="1"/>
              <a:t>Friedo</a:t>
            </a:r>
            <a:r>
              <a:rPr lang="en-US" dirty="0"/>
              <a:t> Dekker</a:t>
            </a:r>
          </a:p>
          <a:p>
            <a:pPr>
              <a:lnSpc>
                <a:spcPct val="150000"/>
              </a:lnSpc>
            </a:pPr>
            <a:endParaRPr lang="en-US" sz="1600" dirty="0"/>
          </a:p>
          <a:p>
            <a:pPr>
              <a:lnSpc>
                <a:spcPct val="150000"/>
              </a:lnSpc>
            </a:pPr>
            <a:r>
              <a:rPr lang="en-US" sz="1600" dirty="0" err="1"/>
              <a:t>Afdeling</a:t>
            </a:r>
            <a:r>
              <a:rPr lang="en-US" sz="1600" dirty="0"/>
              <a:t> </a:t>
            </a:r>
            <a:r>
              <a:rPr lang="en-US" sz="1600" dirty="0" err="1"/>
              <a:t>Klinische</a:t>
            </a:r>
            <a:r>
              <a:rPr lang="en-US" sz="1600" dirty="0"/>
              <a:t> </a:t>
            </a:r>
            <a:r>
              <a:rPr lang="en-US" sz="1600" dirty="0" err="1"/>
              <a:t>Epidemiologie</a:t>
            </a:r>
            <a:r>
              <a:rPr lang="en-US" sz="1600" dirty="0"/>
              <a:t> LUMC</a:t>
            </a:r>
          </a:p>
          <a:p>
            <a:pPr>
              <a:lnSpc>
                <a:spcPct val="150000"/>
              </a:lnSpc>
            </a:pPr>
            <a:r>
              <a:rPr lang="en-US" sz="1600" dirty="0"/>
              <a:t>F.W.Dekker@LUMC.NL</a:t>
            </a:r>
          </a:p>
          <a:p>
            <a:pPr>
              <a:lnSpc>
                <a:spcPct val="150000"/>
              </a:lnSpc>
            </a:pPr>
            <a:endParaRPr lang="en-US" dirty="0"/>
          </a:p>
        </p:txBody>
      </p:sp>
    </p:spTree>
    <p:extLst>
      <p:ext uri="{BB962C8B-B14F-4D97-AF65-F5344CB8AC3E}">
        <p14:creationId xmlns:p14="http://schemas.microsoft.com/office/powerpoint/2010/main" val="316469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435280" cy="5904656"/>
          </a:xfrm>
        </p:spPr>
        <p:txBody>
          <a:bodyPr/>
          <a:lstStyle/>
          <a:p>
            <a:pPr>
              <a:lnSpc>
                <a:spcPct val="150000"/>
              </a:lnSpc>
              <a:buFontTx/>
              <a:buNone/>
            </a:pPr>
            <a:r>
              <a:rPr lang="nl-NL" altLang="nl-NL" dirty="0"/>
              <a:t>Dus:</a:t>
            </a:r>
          </a:p>
          <a:p>
            <a:pPr>
              <a:lnSpc>
                <a:spcPct val="150000"/>
              </a:lnSpc>
              <a:buFontTx/>
              <a:buNone/>
            </a:pPr>
            <a:endParaRPr lang="nl-NL" altLang="nl-NL" dirty="0"/>
          </a:p>
          <a:p>
            <a:pPr>
              <a:lnSpc>
                <a:spcPct val="150000"/>
              </a:lnSpc>
            </a:pPr>
            <a:r>
              <a:rPr lang="nl-NL" altLang="nl-NL" dirty="0">
                <a:cs typeface="Times New Roman" charset="0"/>
              </a:rPr>
              <a:t>Randomisatie: 	vergelijkbaarheid van prognose</a:t>
            </a:r>
          </a:p>
          <a:p>
            <a:pPr>
              <a:lnSpc>
                <a:spcPct val="150000"/>
              </a:lnSpc>
            </a:pPr>
            <a:r>
              <a:rPr lang="nl-NL" altLang="nl-NL" dirty="0">
                <a:cs typeface="Times New Roman" charset="0"/>
              </a:rPr>
              <a:t>Controlegroep: 	maakt vergelijking mogelijk</a:t>
            </a:r>
            <a:br>
              <a:rPr lang="nl-NL" altLang="nl-NL" dirty="0">
                <a:cs typeface="Times New Roman" charset="0"/>
              </a:rPr>
            </a:br>
            <a:r>
              <a:rPr lang="nl-NL" altLang="nl-NL" dirty="0">
                <a:cs typeface="Times New Roman" charset="0"/>
              </a:rPr>
              <a:t>			geeft natuurlijk beloop</a:t>
            </a:r>
          </a:p>
          <a:p>
            <a:pPr>
              <a:lnSpc>
                <a:spcPct val="150000"/>
              </a:lnSpc>
            </a:pPr>
            <a:r>
              <a:rPr lang="nl-NL" altLang="nl-NL" dirty="0">
                <a:cs typeface="Times New Roman" charset="0"/>
              </a:rPr>
              <a:t>Placebo: 		blindering </a:t>
            </a:r>
          </a:p>
          <a:p>
            <a:pPr>
              <a:lnSpc>
                <a:spcPct val="150000"/>
              </a:lnSpc>
            </a:pPr>
            <a:r>
              <a:rPr lang="nl-NL" altLang="nl-NL" dirty="0">
                <a:cs typeface="Times New Roman" charset="0"/>
              </a:rPr>
              <a:t>Blindering:		vergelijkbaarheid </a:t>
            </a:r>
            <a:r>
              <a:rPr lang="nl-NL" altLang="nl-NL" dirty="0" err="1">
                <a:cs typeface="Times New Roman" charset="0"/>
              </a:rPr>
              <a:t>a-specifieke</a:t>
            </a:r>
            <a:r>
              <a:rPr lang="nl-NL" altLang="nl-NL" dirty="0">
                <a:cs typeface="Times New Roman" charset="0"/>
              </a:rPr>
              <a:t> factoren</a:t>
            </a:r>
          </a:p>
          <a:p>
            <a:pPr>
              <a:lnSpc>
                <a:spcPct val="150000"/>
              </a:lnSpc>
              <a:buFontTx/>
              <a:buNone/>
            </a:pPr>
            <a:r>
              <a:rPr lang="nl-NL" altLang="nl-NL" dirty="0">
                <a:cs typeface="Times New Roman" charset="0"/>
              </a:rPr>
              <a:t>				geen vertekening in meting van resultaat</a:t>
            </a:r>
            <a:r>
              <a:rPr lang="en-GB" altLang="nl-NL" dirty="0"/>
              <a:t> </a:t>
            </a:r>
          </a:p>
          <a:p>
            <a:pPr>
              <a:lnSpc>
                <a:spcPct val="150000"/>
              </a:lnSpc>
              <a:buFontTx/>
              <a:buNone/>
            </a:pPr>
            <a:endParaRPr lang="nl-NL" altLang="nl-NL" dirty="0"/>
          </a:p>
        </p:txBody>
      </p:sp>
    </p:spTree>
    <p:extLst>
      <p:ext uri="{BB962C8B-B14F-4D97-AF65-F5344CB8AC3E}">
        <p14:creationId xmlns:p14="http://schemas.microsoft.com/office/powerpoint/2010/main" val="22366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686800" cy="5904656"/>
          </a:xfrm>
        </p:spPr>
        <p:txBody>
          <a:bodyPr/>
          <a:lstStyle/>
          <a:p>
            <a:pPr>
              <a:buFontTx/>
              <a:buNone/>
            </a:pPr>
            <a:r>
              <a:rPr lang="nl-NL" altLang="nl-NL" dirty="0"/>
              <a:t>Nieuw onderzoek (1):</a:t>
            </a:r>
          </a:p>
          <a:p>
            <a:pPr>
              <a:buFontTx/>
              <a:buNone/>
            </a:pPr>
            <a:endParaRPr lang="nl-NL" altLang="nl-NL" sz="2000" dirty="0"/>
          </a:p>
          <a:p>
            <a:pPr>
              <a:buFontTx/>
              <a:buNone/>
            </a:pPr>
            <a:r>
              <a:rPr lang="nl-NL" altLang="nl-NL" sz="2000" dirty="0"/>
              <a:t>Veroorzaakt dit middel tegen jeuk ook trillende handen (tremor)?</a:t>
            </a:r>
          </a:p>
          <a:p>
            <a:pPr>
              <a:buFontTx/>
              <a:buNone/>
            </a:pPr>
            <a:endParaRPr lang="nl-NL" altLang="nl-NL" sz="2000" dirty="0"/>
          </a:p>
          <a:p>
            <a:pPr>
              <a:lnSpc>
                <a:spcPct val="150000"/>
              </a:lnSpc>
              <a:buFont typeface="Wingdings" pitchFamily="2" charset="2"/>
              <a:buChar char="è"/>
            </a:pPr>
            <a:r>
              <a:rPr lang="nl-NL" altLang="nl-NL" sz="2000" dirty="0">
                <a:sym typeface="Wingdings" panose="05000000000000000000" pitchFamily="2" charset="2"/>
              </a:rPr>
              <a:t>Moeten we hier ook randomiseren?</a:t>
            </a:r>
          </a:p>
          <a:p>
            <a:pPr>
              <a:lnSpc>
                <a:spcPct val="150000"/>
              </a:lnSpc>
              <a:buFont typeface="Wingdings" pitchFamily="2" charset="2"/>
              <a:buChar char="è"/>
            </a:pPr>
            <a:r>
              <a:rPr lang="nl-NL" altLang="nl-NL" sz="2000" dirty="0">
                <a:sym typeface="Wingdings" panose="05000000000000000000" pitchFamily="2" charset="2"/>
              </a:rPr>
              <a:t>Waarom wel/niet?</a:t>
            </a:r>
          </a:p>
          <a:p>
            <a:pPr>
              <a:lnSpc>
                <a:spcPct val="150000"/>
              </a:lnSpc>
              <a:buFont typeface="Wingdings" pitchFamily="2" charset="2"/>
              <a:buChar char="è"/>
            </a:pPr>
            <a:endParaRPr lang="nl-NL" altLang="nl-NL" sz="2000" dirty="0">
              <a:sym typeface="Wingdings" panose="05000000000000000000" pitchFamily="2" charset="2"/>
            </a:endParaRPr>
          </a:p>
          <a:p>
            <a:pPr marL="0" indent="0">
              <a:lnSpc>
                <a:spcPct val="150000"/>
              </a:lnSpc>
              <a:buNone/>
            </a:pPr>
            <a:r>
              <a:rPr lang="nl-NL" altLang="nl-NL" sz="2000" dirty="0"/>
              <a:t>Nieuw onderzoek (2):</a:t>
            </a:r>
          </a:p>
          <a:p>
            <a:pPr marL="0" indent="0">
              <a:lnSpc>
                <a:spcPct val="150000"/>
              </a:lnSpc>
              <a:buNone/>
            </a:pPr>
            <a:r>
              <a:rPr lang="nl-NL" altLang="nl-NL" sz="2000" dirty="0"/>
              <a:t>Veroorzaakt bepaalde erfelijke factor (gen) jeuk bij mensen die dialyseren?</a:t>
            </a:r>
          </a:p>
          <a:p>
            <a:pPr>
              <a:lnSpc>
                <a:spcPct val="150000"/>
              </a:lnSpc>
              <a:buFont typeface="Wingdings" pitchFamily="2" charset="2"/>
              <a:buChar char="è"/>
            </a:pPr>
            <a:r>
              <a:rPr lang="nl-NL" altLang="nl-NL" sz="2000" dirty="0">
                <a:sym typeface="Wingdings" panose="05000000000000000000" pitchFamily="2" charset="2"/>
              </a:rPr>
              <a:t>Moeten we hier ook randomiseren?</a:t>
            </a:r>
          </a:p>
          <a:p>
            <a:pPr>
              <a:lnSpc>
                <a:spcPct val="150000"/>
              </a:lnSpc>
              <a:buFont typeface="Wingdings" pitchFamily="2" charset="2"/>
              <a:buChar char="è"/>
            </a:pPr>
            <a:r>
              <a:rPr lang="nl-NL" altLang="nl-NL" sz="2000" dirty="0">
                <a:sym typeface="Wingdings" panose="05000000000000000000" pitchFamily="2" charset="2"/>
              </a:rPr>
              <a:t>Waarom wel/niet?</a:t>
            </a:r>
          </a:p>
          <a:p>
            <a:pPr>
              <a:lnSpc>
                <a:spcPct val="150000"/>
              </a:lnSpc>
              <a:buFont typeface="Wingdings" pitchFamily="2" charset="2"/>
              <a:buChar char="è"/>
            </a:pPr>
            <a:endParaRPr lang="nl-NL" altLang="nl-NL" sz="1100" dirty="0">
              <a:sym typeface="Wingdings" panose="05000000000000000000" pitchFamily="2" charset="2"/>
            </a:endParaRPr>
          </a:p>
          <a:p>
            <a:pPr>
              <a:lnSpc>
                <a:spcPct val="150000"/>
              </a:lnSpc>
              <a:buFont typeface="Wingdings" pitchFamily="2" charset="2"/>
              <a:buChar char="è"/>
            </a:pPr>
            <a:r>
              <a:rPr lang="nl-NL" altLang="nl-NL" sz="2000" b="1" dirty="0">
                <a:solidFill>
                  <a:srgbClr val="FF0000"/>
                </a:solidFill>
                <a:sym typeface="Wingdings" panose="05000000000000000000" pitchFamily="2" charset="2"/>
              </a:rPr>
              <a:t>Dus: Iedere vraag heeft z’n eigen optimale onderzoeksopzet!</a:t>
            </a:r>
          </a:p>
        </p:txBody>
      </p:sp>
    </p:spTree>
    <p:extLst>
      <p:ext uri="{BB962C8B-B14F-4D97-AF65-F5344CB8AC3E}">
        <p14:creationId xmlns:p14="http://schemas.microsoft.com/office/powerpoint/2010/main" val="246497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56893"/>
            <a:ext cx="8229600" cy="337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683568" y="5517232"/>
            <a:ext cx="7992888" cy="369332"/>
          </a:xfrm>
          <a:prstGeom prst="rect">
            <a:avLst/>
          </a:prstGeom>
        </p:spPr>
        <p:txBody>
          <a:bodyPr wrap="square">
            <a:spAutoFit/>
          </a:bodyPr>
          <a:lstStyle/>
          <a:p>
            <a:r>
              <a:rPr lang="nl-NL" dirty="0" err="1"/>
              <a:t>Key</a:t>
            </a:r>
            <a:r>
              <a:rPr lang="nl-NL" dirty="0"/>
              <a:t> </a:t>
            </a:r>
            <a:r>
              <a:rPr lang="nl-NL" dirty="0" err="1"/>
              <a:t>words</a:t>
            </a:r>
            <a:r>
              <a:rPr lang="nl-NL" dirty="0"/>
              <a:t>: </a:t>
            </a:r>
            <a:r>
              <a:rPr lang="nl-NL" dirty="0" err="1"/>
              <a:t>Uremic</a:t>
            </a:r>
            <a:r>
              <a:rPr lang="nl-NL" dirty="0"/>
              <a:t> pruritus, </a:t>
            </a:r>
            <a:r>
              <a:rPr lang="nl-NL" dirty="0" err="1"/>
              <a:t>pregabalin</a:t>
            </a:r>
            <a:r>
              <a:rPr lang="nl-NL" dirty="0"/>
              <a:t>, </a:t>
            </a:r>
            <a:r>
              <a:rPr lang="nl-NL" dirty="0" err="1"/>
              <a:t>doxepin</a:t>
            </a:r>
            <a:r>
              <a:rPr lang="nl-NL" dirty="0"/>
              <a:t>, </a:t>
            </a:r>
            <a:r>
              <a:rPr lang="nl-NL" dirty="0" err="1"/>
              <a:t>hemodialysis</a:t>
            </a:r>
            <a:r>
              <a:rPr lang="nl-NL" dirty="0"/>
              <a:t>, </a:t>
            </a:r>
            <a:r>
              <a:rPr lang="nl-NL" dirty="0" err="1"/>
              <a:t>neuropathy</a:t>
            </a:r>
            <a:endParaRPr lang="nl-NL" dirty="0"/>
          </a:p>
        </p:txBody>
      </p:sp>
    </p:spTree>
    <p:extLst>
      <p:ext uri="{BB962C8B-B14F-4D97-AF65-F5344CB8AC3E}">
        <p14:creationId xmlns:p14="http://schemas.microsoft.com/office/powerpoint/2010/main" val="283811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5076056" y="1196752"/>
            <a:ext cx="3610744" cy="5112568"/>
          </a:xfrm>
        </p:spPr>
        <p:txBody>
          <a:bodyPr/>
          <a:lstStyle/>
          <a:p>
            <a:pPr>
              <a:buFontTx/>
              <a:buNone/>
            </a:pPr>
            <a:endParaRPr lang="nl-NL" alt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71438"/>
            <a:ext cx="5067300"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p:cNvSpPr/>
          <p:nvPr/>
        </p:nvSpPr>
        <p:spPr bwMode="auto">
          <a:xfrm>
            <a:off x="2123728" y="2636912"/>
            <a:ext cx="864096" cy="28803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3" name="Ovaal 2"/>
          <p:cNvSpPr/>
          <p:nvPr/>
        </p:nvSpPr>
        <p:spPr bwMode="auto">
          <a:xfrm>
            <a:off x="4555066" y="5402889"/>
            <a:ext cx="1224136" cy="36004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0822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251520" y="260648"/>
            <a:ext cx="8640960" cy="6048672"/>
          </a:xfrm>
        </p:spPr>
        <p:txBody>
          <a:bodyPr/>
          <a:lstStyle/>
          <a:p>
            <a:pPr marL="0" indent="0">
              <a:buFontTx/>
              <a:buNone/>
            </a:pPr>
            <a:r>
              <a:rPr lang="en-US" sz="1800" b="1" dirty="0"/>
              <a:t>ABSTRACT</a:t>
            </a:r>
          </a:p>
          <a:p>
            <a:pPr marL="0" indent="0">
              <a:buFontTx/>
              <a:buNone/>
            </a:pPr>
            <a:r>
              <a:rPr lang="en-US" sz="1800" b="1" dirty="0"/>
              <a:t>Introduction</a:t>
            </a:r>
            <a:r>
              <a:rPr lang="en-US" sz="1800" dirty="0"/>
              <a:t>: </a:t>
            </a:r>
            <a:r>
              <a:rPr lang="en-US" sz="1800" b="1" dirty="0">
                <a:solidFill>
                  <a:srgbClr val="FF0000"/>
                </a:solidFill>
              </a:rPr>
              <a:t>Pruritus</a:t>
            </a:r>
            <a:r>
              <a:rPr lang="en-US" sz="1800" dirty="0"/>
              <a:t> is one of the frustrating skin manifestations of advanced renal failure. Many options have been used for the management of uremic pruritus (UP) such as </a:t>
            </a:r>
            <a:r>
              <a:rPr lang="en-US" sz="1800" dirty="0" err="1"/>
              <a:t>pregabalin</a:t>
            </a:r>
            <a:r>
              <a:rPr lang="en-US" sz="1800" dirty="0"/>
              <a:t>. There are some studies that reported beneficial effects of </a:t>
            </a:r>
            <a:r>
              <a:rPr lang="en-US" sz="1800" dirty="0" err="1"/>
              <a:t>pregabalin</a:t>
            </a:r>
            <a:r>
              <a:rPr lang="en-US" sz="1800" dirty="0"/>
              <a:t> in reducing UP; however, most of them did not have a comparator arm. Therefore, we designed this study </a:t>
            </a:r>
            <a:r>
              <a:rPr lang="en-US" sz="1800" b="1" dirty="0">
                <a:solidFill>
                  <a:srgbClr val="FF0000"/>
                </a:solidFill>
              </a:rPr>
              <a:t>to compare antipruritic effects of </a:t>
            </a:r>
            <a:r>
              <a:rPr lang="en-US" sz="1800" b="1" dirty="0" err="1">
                <a:solidFill>
                  <a:srgbClr val="FF0000"/>
                </a:solidFill>
              </a:rPr>
              <a:t>pregabalin</a:t>
            </a:r>
            <a:r>
              <a:rPr lang="en-US" sz="1800" b="1" dirty="0">
                <a:solidFill>
                  <a:srgbClr val="FF0000"/>
                </a:solidFill>
              </a:rPr>
              <a:t> with doxepin</a:t>
            </a:r>
            <a:r>
              <a:rPr lang="en-US" sz="1800" dirty="0"/>
              <a:t> in the management of pruritus in hemodialysis patients. </a:t>
            </a:r>
          </a:p>
          <a:p>
            <a:pPr marL="0" indent="0">
              <a:buFontTx/>
              <a:buNone/>
            </a:pPr>
            <a:r>
              <a:rPr lang="en-US" sz="1800" b="1" dirty="0"/>
              <a:t>Methods</a:t>
            </a:r>
            <a:r>
              <a:rPr lang="en-US" sz="1800" dirty="0"/>
              <a:t>: </a:t>
            </a:r>
            <a:r>
              <a:rPr lang="en-US" sz="1800" b="1" dirty="0">
                <a:solidFill>
                  <a:srgbClr val="FF0000"/>
                </a:solidFill>
              </a:rPr>
              <a:t>Seventy-two patients </a:t>
            </a:r>
            <a:r>
              <a:rPr lang="en-US" sz="1800" dirty="0"/>
              <a:t>suffering from UP were </a:t>
            </a:r>
            <a:r>
              <a:rPr lang="en-US" sz="1800" b="1" dirty="0">
                <a:solidFill>
                  <a:srgbClr val="FF0000"/>
                </a:solidFill>
              </a:rPr>
              <a:t>randomly assigned </a:t>
            </a:r>
            <a:r>
              <a:rPr lang="en-US" sz="1800" dirty="0"/>
              <a:t>to receive </a:t>
            </a:r>
            <a:r>
              <a:rPr lang="en-US" sz="1800" dirty="0" err="1"/>
              <a:t>pregabalin</a:t>
            </a:r>
            <a:r>
              <a:rPr lang="en-US" sz="1800" dirty="0"/>
              <a:t> (50 mg every other day) or doxepin (10 mg per day) for 4 weeks. </a:t>
            </a:r>
            <a:r>
              <a:rPr lang="en-US" sz="1800" b="1" dirty="0">
                <a:solidFill>
                  <a:srgbClr val="FF0000"/>
                </a:solidFill>
              </a:rPr>
              <a:t>Severity of pruritus and its effect on quality of life </a:t>
            </a:r>
            <a:r>
              <a:rPr lang="en-US" sz="1800" dirty="0"/>
              <a:t>were assessed by visual analog scale (VAS), 5-D itch scale and dermatology life quality index (DLQI) at baseline and after 1 week, 2 weeks and 4 weeks of the treatment. </a:t>
            </a:r>
          </a:p>
          <a:p>
            <a:pPr marL="0" indent="0">
              <a:buFontTx/>
              <a:buNone/>
            </a:pPr>
            <a:r>
              <a:rPr lang="en-US" sz="1800" b="1" dirty="0"/>
              <a:t>Findings</a:t>
            </a:r>
            <a:r>
              <a:rPr lang="en-US" sz="1800" dirty="0"/>
              <a:t>: Mean scores of the VAS decreased from 7.56 1.4 and 7.1 6 1.3 at baseline to 2.1 6 2.6 and 4.2 6 2.6 at the end of the study (P&lt; 0.001) in the </a:t>
            </a:r>
            <a:r>
              <a:rPr lang="en-US" sz="1800" dirty="0" err="1"/>
              <a:t>pregabalin</a:t>
            </a:r>
            <a:r>
              <a:rPr lang="en-US" sz="1800" dirty="0"/>
              <a:t> and doxepin groups, respectively. Similarly, </a:t>
            </a:r>
            <a:r>
              <a:rPr lang="en-US" sz="1800" dirty="0" err="1"/>
              <a:t>pregabalin</a:t>
            </a:r>
            <a:r>
              <a:rPr lang="en-US" sz="1800" dirty="0"/>
              <a:t> significantly reduced mean scores of the 5-D itch scale and the DLQI compared to doxepin. The most reported side effect in each group was somnolence which occurred in similar rates in the both groups. </a:t>
            </a:r>
          </a:p>
          <a:p>
            <a:pPr marL="0" indent="0">
              <a:buFontTx/>
              <a:buNone/>
            </a:pPr>
            <a:r>
              <a:rPr lang="en-US" sz="1800" b="1" dirty="0"/>
              <a:t>Discussion</a:t>
            </a:r>
            <a:r>
              <a:rPr lang="en-US" sz="1800" dirty="0"/>
              <a:t>: </a:t>
            </a:r>
            <a:r>
              <a:rPr lang="en-US" sz="1800" b="1" dirty="0" err="1">
                <a:solidFill>
                  <a:srgbClr val="FF0000"/>
                </a:solidFill>
              </a:rPr>
              <a:t>Pregabalin</a:t>
            </a:r>
            <a:r>
              <a:rPr lang="en-US" sz="1800" b="1" dirty="0">
                <a:solidFill>
                  <a:srgbClr val="FF0000"/>
                </a:solidFill>
              </a:rPr>
              <a:t> was more effective than doxepin </a:t>
            </a:r>
            <a:r>
              <a:rPr lang="en-US" sz="1800" dirty="0"/>
              <a:t>in reducing the severity of uremic pruritus and improving the quality of life of patients in this study, </a:t>
            </a:r>
            <a:r>
              <a:rPr lang="en-US" sz="1800" b="1" dirty="0">
                <a:solidFill>
                  <a:srgbClr val="FF0000"/>
                </a:solidFill>
              </a:rPr>
              <a:t>so we suggest </a:t>
            </a:r>
            <a:r>
              <a:rPr lang="en-US" sz="1800" dirty="0"/>
              <a:t>that clinician can consider </a:t>
            </a:r>
            <a:r>
              <a:rPr lang="en-US" sz="1800" dirty="0" err="1"/>
              <a:t>pregabalin</a:t>
            </a:r>
            <a:r>
              <a:rPr lang="en-US" sz="1800" dirty="0"/>
              <a:t> prior to using antihistamine drugs in the management of severe itch in hemodialysis patients.</a:t>
            </a:r>
            <a:endParaRPr lang="nl-NL" altLang="nl-NL" sz="1800" dirty="0"/>
          </a:p>
        </p:txBody>
      </p:sp>
    </p:spTree>
    <p:extLst>
      <p:ext uri="{BB962C8B-B14F-4D97-AF65-F5344CB8AC3E}">
        <p14:creationId xmlns:p14="http://schemas.microsoft.com/office/powerpoint/2010/main" val="23824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229600" cy="5904656"/>
          </a:xfrm>
        </p:spPr>
        <p:txBody>
          <a:bodyPr/>
          <a:lstStyle/>
          <a:p>
            <a:pPr>
              <a:buFontTx/>
              <a:buNone/>
            </a:pPr>
            <a:endParaRPr lang="nl-NL" alt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4674"/>
            <a:ext cx="5303132" cy="665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p:cNvSpPr/>
          <p:nvPr/>
        </p:nvSpPr>
        <p:spPr bwMode="auto">
          <a:xfrm>
            <a:off x="1763688" y="5733256"/>
            <a:ext cx="2232248" cy="36004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3" name="Tekstvak 2"/>
          <p:cNvSpPr txBox="1"/>
          <p:nvPr/>
        </p:nvSpPr>
        <p:spPr>
          <a:xfrm>
            <a:off x="83873" y="4364165"/>
            <a:ext cx="1621021" cy="369332"/>
          </a:xfrm>
          <a:prstGeom prst="rect">
            <a:avLst/>
          </a:prstGeom>
          <a:noFill/>
        </p:spPr>
        <p:txBody>
          <a:bodyPr wrap="none" rtlCol="0">
            <a:spAutoFit/>
          </a:bodyPr>
          <a:lstStyle/>
          <a:p>
            <a:r>
              <a:rPr lang="nl-NL" b="1" dirty="0">
                <a:solidFill>
                  <a:srgbClr val="FF0000"/>
                </a:solidFill>
              </a:rPr>
              <a:t>Vraagstelling</a:t>
            </a:r>
          </a:p>
        </p:txBody>
      </p:sp>
      <p:cxnSp>
        <p:nvCxnSpPr>
          <p:cNvPr id="7" name="Rechte verbindingslijn met pijl 6"/>
          <p:cNvCxnSpPr/>
          <p:nvPr/>
        </p:nvCxnSpPr>
        <p:spPr bwMode="auto">
          <a:xfrm>
            <a:off x="1050339" y="4740322"/>
            <a:ext cx="713349" cy="216024"/>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Rechte verbindingslijn 9"/>
          <p:cNvCxnSpPr/>
          <p:nvPr/>
        </p:nvCxnSpPr>
        <p:spPr bwMode="auto">
          <a:xfrm>
            <a:off x="1907704" y="4740322"/>
            <a:ext cx="0" cy="920926"/>
          </a:xfrm>
          <a:prstGeom prst="lin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5795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435280" cy="5904656"/>
          </a:xfrm>
        </p:spPr>
        <p:txBody>
          <a:bodyPr/>
          <a:lstStyle/>
          <a:p>
            <a:pPr>
              <a:buFontTx/>
              <a:buNone/>
            </a:pPr>
            <a:r>
              <a:rPr lang="nl-NL" altLang="nl-NL" b="1" dirty="0"/>
              <a:t>Vraagstelling</a:t>
            </a:r>
            <a:r>
              <a:rPr lang="nl-NL" altLang="nl-NL" dirty="0"/>
              <a:t>:</a:t>
            </a:r>
          </a:p>
          <a:p>
            <a:pPr>
              <a:buFontTx/>
              <a:buNone/>
            </a:pPr>
            <a:endParaRPr lang="nl-NL" altLang="nl-NL" dirty="0"/>
          </a:p>
          <a:p>
            <a:pPr marL="0" indent="0">
              <a:lnSpc>
                <a:spcPct val="150000"/>
              </a:lnSpc>
              <a:buFontTx/>
              <a:buNone/>
            </a:pPr>
            <a:r>
              <a:rPr lang="en-US" dirty="0"/>
              <a:t>We designed a prospective study to compare efficacy and side effects of </a:t>
            </a:r>
            <a:r>
              <a:rPr lang="en-US" dirty="0" err="1"/>
              <a:t>pregabalin</a:t>
            </a:r>
            <a:r>
              <a:rPr lang="en-US" dirty="0"/>
              <a:t> with doxepin (…)  in the management of </a:t>
            </a:r>
            <a:r>
              <a:rPr lang="nl-NL" dirty="0" err="1"/>
              <a:t>uremic</a:t>
            </a:r>
            <a:r>
              <a:rPr lang="nl-NL" dirty="0"/>
              <a:t> pruritus (UP) </a:t>
            </a:r>
            <a:r>
              <a:rPr lang="en-US" dirty="0"/>
              <a:t>in hemodialysis patients.</a:t>
            </a:r>
          </a:p>
          <a:p>
            <a:pPr>
              <a:lnSpc>
                <a:spcPct val="150000"/>
              </a:lnSpc>
              <a:buFontTx/>
              <a:buNone/>
            </a:pPr>
            <a:endParaRPr lang="en-US" altLang="nl-NL" dirty="0"/>
          </a:p>
          <a:p>
            <a:pPr marL="0" indent="0">
              <a:lnSpc>
                <a:spcPct val="150000"/>
              </a:lnSpc>
              <a:buFontTx/>
              <a:buNone/>
            </a:pPr>
            <a:r>
              <a:rPr lang="en-US" altLang="nl-NL" i="1" dirty="0" err="1"/>
              <a:t>Wij</a:t>
            </a:r>
            <a:r>
              <a:rPr lang="en-US" altLang="nl-NL" i="1" dirty="0"/>
              <a:t> </a:t>
            </a:r>
            <a:r>
              <a:rPr lang="en-US" altLang="nl-NL" i="1" dirty="0" err="1"/>
              <a:t>hebben</a:t>
            </a:r>
            <a:r>
              <a:rPr lang="en-US" altLang="nl-NL" i="1" dirty="0"/>
              <a:t> </a:t>
            </a:r>
            <a:r>
              <a:rPr lang="en-US" altLang="nl-NL" i="1" dirty="0" err="1"/>
              <a:t>een</a:t>
            </a:r>
            <a:r>
              <a:rPr lang="en-US" altLang="nl-NL" i="1" dirty="0"/>
              <a:t> </a:t>
            </a:r>
            <a:r>
              <a:rPr lang="en-US" altLang="nl-NL" i="1" dirty="0" err="1"/>
              <a:t>onderzoek</a:t>
            </a:r>
            <a:r>
              <a:rPr lang="en-US" altLang="nl-NL" i="1" dirty="0"/>
              <a:t> </a:t>
            </a:r>
            <a:r>
              <a:rPr lang="en-US" altLang="nl-NL" i="1" dirty="0" err="1"/>
              <a:t>opgezet</a:t>
            </a:r>
            <a:r>
              <a:rPr lang="en-US" altLang="nl-NL" i="1" dirty="0"/>
              <a:t> om het effect </a:t>
            </a:r>
            <a:r>
              <a:rPr lang="en-US" altLang="nl-NL" i="1" dirty="0" err="1"/>
              <a:t>en</a:t>
            </a:r>
            <a:r>
              <a:rPr lang="en-US" altLang="nl-NL" i="1" dirty="0"/>
              <a:t> de </a:t>
            </a:r>
            <a:r>
              <a:rPr lang="en-US" altLang="nl-NL" i="1" dirty="0" err="1"/>
              <a:t>bijwerkingen</a:t>
            </a:r>
            <a:r>
              <a:rPr lang="en-US" altLang="nl-NL" i="1" dirty="0"/>
              <a:t> </a:t>
            </a:r>
            <a:r>
              <a:rPr lang="en-US" altLang="nl-NL" i="1" dirty="0" err="1"/>
              <a:t>te</a:t>
            </a:r>
            <a:r>
              <a:rPr lang="en-US" altLang="nl-NL" i="1" dirty="0"/>
              <a:t> </a:t>
            </a:r>
            <a:r>
              <a:rPr lang="en-US" altLang="nl-NL" i="1" dirty="0" err="1"/>
              <a:t>vergelijken</a:t>
            </a:r>
            <a:r>
              <a:rPr lang="en-US" altLang="nl-NL" i="1" dirty="0"/>
              <a:t> van </a:t>
            </a:r>
            <a:r>
              <a:rPr lang="en-US" altLang="nl-NL" i="1" dirty="0" err="1"/>
              <a:t>Pregabalin</a:t>
            </a:r>
            <a:r>
              <a:rPr lang="en-US" altLang="nl-NL" i="1" dirty="0"/>
              <a:t> met Doxepin in de </a:t>
            </a:r>
            <a:r>
              <a:rPr lang="en-US" altLang="nl-NL" i="1" dirty="0" err="1"/>
              <a:t>behandeling</a:t>
            </a:r>
            <a:r>
              <a:rPr lang="en-US" altLang="nl-NL" i="1" dirty="0"/>
              <a:t> van </a:t>
            </a:r>
            <a:r>
              <a:rPr lang="en-US" altLang="nl-NL" i="1" dirty="0" err="1"/>
              <a:t>patienten</a:t>
            </a:r>
            <a:r>
              <a:rPr lang="en-US" altLang="nl-NL" i="1" dirty="0"/>
              <a:t> met </a:t>
            </a:r>
            <a:r>
              <a:rPr lang="en-US" altLang="nl-NL" i="1" dirty="0" err="1"/>
              <a:t>jeuk</a:t>
            </a:r>
            <a:r>
              <a:rPr lang="en-US" altLang="nl-NL" i="1" dirty="0"/>
              <a:t> die </a:t>
            </a:r>
            <a:r>
              <a:rPr lang="en-US" altLang="nl-NL" i="1" dirty="0" err="1"/>
              <a:t>hemodialyseren</a:t>
            </a:r>
            <a:r>
              <a:rPr lang="en-US" altLang="nl-NL" i="1" dirty="0"/>
              <a:t>.</a:t>
            </a:r>
            <a:endParaRPr lang="nl-NL" altLang="nl-NL" i="1" dirty="0"/>
          </a:p>
        </p:txBody>
      </p:sp>
    </p:spTree>
    <p:extLst>
      <p:ext uri="{BB962C8B-B14F-4D97-AF65-F5344CB8AC3E}">
        <p14:creationId xmlns:p14="http://schemas.microsoft.com/office/powerpoint/2010/main" val="305907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457200" y="404664"/>
            <a:ext cx="8291264" cy="6048672"/>
          </a:xfrm>
        </p:spPr>
        <p:txBody>
          <a:bodyPr/>
          <a:lstStyle/>
          <a:p>
            <a:pPr>
              <a:buFontTx/>
              <a:buNone/>
            </a:pPr>
            <a:r>
              <a:rPr lang="nl-NL" altLang="nl-NL" b="1" dirty="0"/>
              <a:t>Methode (1)</a:t>
            </a:r>
          </a:p>
          <a:p>
            <a:pPr>
              <a:buFontTx/>
              <a:buNone/>
            </a:pPr>
            <a:endParaRPr lang="nl-NL" altLang="nl-NL" sz="2000" dirty="0"/>
          </a:p>
          <a:p>
            <a:pPr>
              <a:buFontTx/>
              <a:buNone/>
            </a:pPr>
            <a:r>
              <a:rPr lang="en-US" sz="2000" dirty="0"/>
              <a:t>This study was a four-week single blind multicenter randomized trial conducted at six dialysis centers</a:t>
            </a:r>
          </a:p>
          <a:p>
            <a:pPr>
              <a:buFontTx/>
              <a:buNone/>
            </a:pPr>
            <a:endParaRPr lang="en-US" altLang="nl-NL" sz="2000" dirty="0"/>
          </a:p>
          <a:p>
            <a:pPr>
              <a:buFontTx/>
              <a:buNone/>
            </a:pPr>
            <a:r>
              <a:rPr lang="nl-NL" sz="2000" dirty="0" err="1"/>
              <a:t>Informed</a:t>
            </a:r>
            <a:r>
              <a:rPr lang="nl-NL" sz="2000" dirty="0"/>
              <a:t> </a:t>
            </a:r>
            <a:r>
              <a:rPr lang="en-US" sz="2000" dirty="0"/>
              <a:t>consent was obtained from all participants.</a:t>
            </a:r>
          </a:p>
          <a:p>
            <a:pPr>
              <a:buFontTx/>
              <a:buNone/>
            </a:pPr>
            <a:endParaRPr lang="en-US" altLang="nl-NL" sz="2000" dirty="0"/>
          </a:p>
          <a:p>
            <a:pPr>
              <a:buFontTx/>
              <a:buNone/>
            </a:pPr>
            <a:r>
              <a:rPr lang="en-US" sz="2000" dirty="0"/>
              <a:t>Patients on hemodialysis aged 16–80 years who were suffering from pruritus were screened for inclusion in the study.</a:t>
            </a:r>
          </a:p>
          <a:p>
            <a:pPr>
              <a:buFontTx/>
              <a:buNone/>
            </a:pPr>
            <a:endParaRPr lang="en-US" altLang="nl-NL" sz="2000" dirty="0"/>
          </a:p>
          <a:p>
            <a:pPr>
              <a:buFontTx/>
              <a:buNone/>
            </a:pPr>
            <a:r>
              <a:rPr lang="en-US" sz="2000" dirty="0"/>
              <a:t>Patients with </a:t>
            </a:r>
            <a:r>
              <a:rPr lang="en-US" sz="1400" dirty="0"/>
              <a:t>hepatic failure, hyperthyroidism, narrow angle glaucoma, heart block, decompensated heart failure, hypotension (defined as systolic blood pressure less than 90 mmHg), history of allergy to </a:t>
            </a:r>
            <a:r>
              <a:rPr lang="en-US" sz="1400" dirty="0" err="1"/>
              <a:t>pregabalin</a:t>
            </a:r>
            <a:r>
              <a:rPr lang="en-US" sz="1400" dirty="0"/>
              <a:t> or doxepin, uncontrolled psychiatric diseases, myocardial infarction in the past three months, epilepsy, or even one episode of seizure and pregnant patients</a:t>
            </a:r>
            <a:r>
              <a:rPr lang="en-US" sz="2000" dirty="0"/>
              <a:t> were excluded from the study.</a:t>
            </a:r>
          </a:p>
          <a:p>
            <a:pPr>
              <a:buFontTx/>
              <a:buNone/>
            </a:pPr>
            <a:endParaRPr lang="en-US" altLang="nl-NL" sz="2000" dirty="0"/>
          </a:p>
          <a:p>
            <a:pPr>
              <a:buFontTx/>
              <a:buNone/>
            </a:pPr>
            <a:r>
              <a:rPr lang="en-US" sz="2000" dirty="0"/>
              <a:t>Moreover, patients with </a:t>
            </a:r>
            <a:r>
              <a:rPr lang="en-US" sz="1400" dirty="0"/>
              <a:t>psoriasis, atopic dermatitis or any other condition that can justify the pruritus </a:t>
            </a:r>
            <a:r>
              <a:rPr lang="en-US" sz="2000" dirty="0"/>
              <a:t>were not included in the study.</a:t>
            </a:r>
            <a:endParaRPr lang="nl-NL" altLang="nl-NL" sz="2000" dirty="0"/>
          </a:p>
        </p:txBody>
      </p:sp>
    </p:spTree>
    <p:extLst>
      <p:ext uri="{BB962C8B-B14F-4D97-AF65-F5344CB8AC3E}">
        <p14:creationId xmlns:p14="http://schemas.microsoft.com/office/powerpoint/2010/main" val="384508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229600" cy="6192688"/>
          </a:xfrm>
        </p:spPr>
        <p:txBody>
          <a:bodyPr/>
          <a:lstStyle/>
          <a:p>
            <a:pPr>
              <a:buFontTx/>
              <a:buNone/>
            </a:pPr>
            <a:r>
              <a:rPr lang="nl-NL" altLang="nl-NL" dirty="0"/>
              <a:t>Methode (2)</a:t>
            </a:r>
          </a:p>
          <a:p>
            <a:pPr>
              <a:buFontTx/>
              <a:buNone/>
            </a:pPr>
            <a:endParaRPr lang="nl-NL" altLang="nl-NL" sz="2000" dirty="0"/>
          </a:p>
          <a:p>
            <a:pPr>
              <a:buFontTx/>
              <a:buNone/>
            </a:pPr>
            <a:r>
              <a:rPr lang="en-US" sz="2000" dirty="0"/>
              <a:t>Included patients were randomly assigned to </a:t>
            </a:r>
            <a:r>
              <a:rPr lang="en-US" sz="2000" dirty="0" err="1"/>
              <a:t>pregabalin</a:t>
            </a:r>
            <a:r>
              <a:rPr lang="en-US" sz="2000" dirty="0"/>
              <a:t> or doxepin based on block randomization. </a:t>
            </a:r>
          </a:p>
          <a:p>
            <a:pPr>
              <a:buFontTx/>
              <a:buNone/>
            </a:pPr>
            <a:endParaRPr lang="en-US" sz="2000" dirty="0"/>
          </a:p>
          <a:p>
            <a:pPr>
              <a:buFontTx/>
              <a:buNone/>
            </a:pPr>
            <a:r>
              <a:rPr lang="en-US" sz="2000" dirty="0"/>
              <a:t>The starting dose of </a:t>
            </a:r>
            <a:r>
              <a:rPr lang="en-US" sz="2000" dirty="0" err="1"/>
              <a:t>pregabalin</a:t>
            </a:r>
            <a:r>
              <a:rPr lang="en-US" sz="2000" dirty="0"/>
              <a:t> was 50 mg every other night (after each dialysis session). Doxepin was initiated at 10 mg every night.</a:t>
            </a:r>
          </a:p>
          <a:p>
            <a:pPr>
              <a:buFontTx/>
              <a:buNone/>
            </a:pPr>
            <a:endParaRPr lang="en-US" altLang="nl-NL" sz="2000" dirty="0"/>
          </a:p>
          <a:p>
            <a:pPr>
              <a:buFontTx/>
              <a:buNone/>
            </a:pPr>
            <a:r>
              <a:rPr lang="en-US" sz="2000" dirty="0"/>
              <a:t>Patients were </a:t>
            </a:r>
            <a:r>
              <a:rPr lang="en-US" sz="2000" b="1" dirty="0">
                <a:solidFill>
                  <a:srgbClr val="FF0000"/>
                </a:solidFill>
              </a:rPr>
              <a:t>not blind </a:t>
            </a:r>
            <a:r>
              <a:rPr lang="en-US" sz="2000" dirty="0"/>
              <a:t>to their treatment, but who evaluated the participants and who statistically analyzed the results did not know the allocated medication of each patient.</a:t>
            </a:r>
          </a:p>
          <a:p>
            <a:pPr>
              <a:buFontTx/>
              <a:buNone/>
            </a:pPr>
            <a:endParaRPr lang="en-US" altLang="nl-NL" sz="2000" dirty="0"/>
          </a:p>
          <a:p>
            <a:pPr>
              <a:buNone/>
            </a:pPr>
            <a:r>
              <a:rPr lang="en-US" sz="2000" dirty="0"/>
              <a:t>The severity of the pruritus and its impact on the quality of life were assessed at baseline and after 1 week, 2 weeks, and 4 weeks of the intervention using the VAS, 5-D itch scale and Dermatology Life Quality Index (DLQI), respectively.</a:t>
            </a:r>
          </a:p>
          <a:p>
            <a:pPr>
              <a:buNone/>
            </a:pPr>
            <a:endParaRPr lang="en-US" altLang="nl-NL" sz="1200" dirty="0"/>
          </a:p>
          <a:p>
            <a:pPr>
              <a:buNone/>
            </a:pPr>
            <a:r>
              <a:rPr lang="en-US" altLang="nl-NL" sz="2000" b="1" dirty="0">
                <a:solidFill>
                  <a:srgbClr val="FF0000"/>
                </a:solidFill>
                <a:sym typeface="Wingdings" panose="05000000000000000000" pitchFamily="2" charset="2"/>
              </a:rPr>
              <a:t> Hoe </a:t>
            </a:r>
            <a:r>
              <a:rPr lang="en-US" altLang="nl-NL" sz="2000" b="1" dirty="0" err="1">
                <a:solidFill>
                  <a:srgbClr val="FF0000"/>
                </a:solidFill>
                <a:sym typeface="Wingdings" panose="05000000000000000000" pitchFamily="2" charset="2"/>
              </a:rPr>
              <a:t>goed</a:t>
            </a:r>
            <a:r>
              <a:rPr lang="en-US" altLang="nl-NL" sz="2000" b="1" dirty="0">
                <a:solidFill>
                  <a:srgbClr val="FF0000"/>
                </a:solidFill>
                <a:sym typeface="Wingdings" panose="05000000000000000000" pitchFamily="2" charset="2"/>
              </a:rPr>
              <a:t> </a:t>
            </a:r>
            <a:r>
              <a:rPr lang="en-US" altLang="nl-NL" sz="2000" b="1" dirty="0" err="1">
                <a:solidFill>
                  <a:srgbClr val="FF0000"/>
                </a:solidFill>
                <a:sym typeface="Wingdings" panose="05000000000000000000" pitchFamily="2" charset="2"/>
              </a:rPr>
              <a:t>vinden</a:t>
            </a:r>
            <a:r>
              <a:rPr lang="en-US" altLang="nl-NL" sz="2000" b="1" dirty="0">
                <a:solidFill>
                  <a:srgbClr val="FF0000"/>
                </a:solidFill>
                <a:sym typeface="Wingdings" panose="05000000000000000000" pitchFamily="2" charset="2"/>
              </a:rPr>
              <a:t> we nu de </a:t>
            </a:r>
            <a:r>
              <a:rPr lang="en-US" altLang="nl-NL" sz="2000" b="1" dirty="0" err="1">
                <a:solidFill>
                  <a:srgbClr val="FF0000"/>
                </a:solidFill>
                <a:sym typeface="Wingdings" panose="05000000000000000000" pitchFamily="2" charset="2"/>
              </a:rPr>
              <a:t>opzet</a:t>
            </a:r>
            <a:r>
              <a:rPr lang="en-US" altLang="nl-NL" sz="2000" b="1" dirty="0">
                <a:solidFill>
                  <a:srgbClr val="FF0000"/>
                </a:solidFill>
                <a:sym typeface="Wingdings" panose="05000000000000000000" pitchFamily="2" charset="2"/>
              </a:rPr>
              <a:t> van de </a:t>
            </a:r>
            <a:r>
              <a:rPr lang="en-US" altLang="nl-NL" sz="2000" b="1" dirty="0" err="1">
                <a:solidFill>
                  <a:srgbClr val="FF0000"/>
                </a:solidFill>
                <a:sym typeface="Wingdings" panose="05000000000000000000" pitchFamily="2" charset="2"/>
              </a:rPr>
              <a:t>studie</a:t>
            </a:r>
            <a:r>
              <a:rPr lang="en-US" altLang="nl-NL" sz="2000" b="1" dirty="0">
                <a:solidFill>
                  <a:srgbClr val="FF0000"/>
                </a:solidFill>
                <a:sym typeface="Wingdings" panose="05000000000000000000" pitchFamily="2" charset="2"/>
              </a:rPr>
              <a:t>?</a:t>
            </a:r>
            <a:endParaRPr lang="nl-NL" altLang="nl-NL" sz="2000" b="1" dirty="0">
              <a:solidFill>
                <a:srgbClr val="FF0000"/>
              </a:solidFill>
            </a:endParaRPr>
          </a:p>
          <a:p>
            <a:pPr>
              <a:buFontTx/>
              <a:buNone/>
            </a:pPr>
            <a:endParaRPr lang="nl-NL" altLang="nl-NL" sz="2000" dirty="0"/>
          </a:p>
        </p:txBody>
      </p:sp>
    </p:spTree>
    <p:extLst>
      <p:ext uri="{BB962C8B-B14F-4D97-AF65-F5344CB8AC3E}">
        <p14:creationId xmlns:p14="http://schemas.microsoft.com/office/powerpoint/2010/main" val="19655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229600" cy="5904656"/>
          </a:xfrm>
        </p:spPr>
        <p:txBody>
          <a:bodyPr/>
          <a:lstStyle/>
          <a:p>
            <a:pPr>
              <a:buFontTx/>
              <a:buNone/>
            </a:pPr>
            <a:endParaRPr lang="nl-NL" alt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499"/>
            <a:ext cx="7992888" cy="675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p:cNvSpPr/>
          <p:nvPr/>
        </p:nvSpPr>
        <p:spPr bwMode="auto">
          <a:xfrm>
            <a:off x="3483413" y="1061617"/>
            <a:ext cx="2232248" cy="764704"/>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3" name="Ovaal 2"/>
          <p:cNvSpPr/>
          <p:nvPr/>
        </p:nvSpPr>
        <p:spPr bwMode="auto">
          <a:xfrm>
            <a:off x="2843808" y="2276872"/>
            <a:ext cx="639605" cy="36004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8" name="Ovaal 7"/>
          <p:cNvSpPr/>
          <p:nvPr/>
        </p:nvSpPr>
        <p:spPr bwMode="auto">
          <a:xfrm>
            <a:off x="6012160" y="2188260"/>
            <a:ext cx="792088" cy="36004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5" name="Ovaal 4"/>
          <p:cNvSpPr/>
          <p:nvPr/>
        </p:nvSpPr>
        <p:spPr bwMode="auto">
          <a:xfrm>
            <a:off x="1547664" y="5877272"/>
            <a:ext cx="1543938" cy="576064"/>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10" name="Ovaal 9"/>
          <p:cNvSpPr/>
          <p:nvPr/>
        </p:nvSpPr>
        <p:spPr bwMode="auto">
          <a:xfrm>
            <a:off x="5715661" y="5826470"/>
            <a:ext cx="1543938" cy="576064"/>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6905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Disclosure</a:t>
            </a:r>
            <a:r>
              <a:rPr lang="nl-NL" dirty="0"/>
              <a:t> belangen spreker </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302244385"/>
              </p:ext>
            </p:extLst>
          </p:nvPr>
        </p:nvGraphicFramePr>
        <p:xfrm>
          <a:off x="457200" y="1600200"/>
          <a:ext cx="8229600" cy="3145790"/>
        </p:xfrm>
        <a:graphic>
          <a:graphicData uri="http://schemas.openxmlformats.org/drawingml/2006/table">
            <a:tbl>
              <a:tblPr firstRow="1" bandRow="1">
                <a:tableStyleId>{5C22544A-7EE6-4342-B048-85BDC9FD1C3A}</a:tableStyleId>
              </a:tblPr>
              <a:tblGrid>
                <a:gridCol w="5410944">
                  <a:extLst>
                    <a:ext uri="{9D8B030D-6E8A-4147-A177-3AD203B41FA5}">
                      <a16:colId xmlns:a16="http://schemas.microsoft.com/office/drawing/2014/main" val="20000"/>
                    </a:ext>
                  </a:extLst>
                </a:gridCol>
                <a:gridCol w="2818656">
                  <a:extLst>
                    <a:ext uri="{9D8B030D-6E8A-4147-A177-3AD203B41FA5}">
                      <a16:colId xmlns:a16="http://schemas.microsoft.com/office/drawing/2014/main" val="20001"/>
                    </a:ext>
                  </a:extLst>
                </a:gridCol>
              </a:tblGrid>
              <a:tr h="370840">
                <a:tc>
                  <a:txBody>
                    <a:bodyPr/>
                    <a:lstStyle/>
                    <a:p>
                      <a:pPr>
                        <a:lnSpc>
                          <a:spcPct val="200000"/>
                        </a:lnSpc>
                      </a:pPr>
                      <a:r>
                        <a:rPr lang="nl-NL" dirty="0" err="1"/>
                        <a:t>Friedo</a:t>
                      </a:r>
                      <a:r>
                        <a:rPr lang="nl-NL" baseline="0" dirty="0"/>
                        <a:t> Dekker</a:t>
                      </a:r>
                      <a:endParaRPr lang="nl-NL" dirty="0"/>
                    </a:p>
                  </a:txBody>
                  <a:tcPr anchor="ctr">
                    <a:solidFill>
                      <a:srgbClr val="0070C0"/>
                    </a:solidFill>
                  </a:tcPr>
                </a:tc>
                <a:tc>
                  <a:txBody>
                    <a:bodyPr/>
                    <a:lstStyle/>
                    <a:p>
                      <a:pPr>
                        <a:lnSpc>
                          <a:spcPct val="200000"/>
                        </a:lnSpc>
                      </a:pPr>
                      <a:endParaRPr lang="nl-NL" dirty="0"/>
                    </a:p>
                  </a:txBody>
                  <a:tcPr anchor="ctr">
                    <a:solidFill>
                      <a:srgbClr val="0070C0"/>
                    </a:solidFill>
                  </a:tcPr>
                </a:tc>
                <a:extLst>
                  <a:ext uri="{0D108BD9-81ED-4DB2-BD59-A6C34878D82A}">
                    <a16:rowId xmlns:a16="http://schemas.microsoft.com/office/drawing/2014/main" val="10000"/>
                  </a:ext>
                </a:extLst>
              </a:tr>
              <a:tr h="370840">
                <a:tc>
                  <a:txBody>
                    <a:bodyPr/>
                    <a:lstStyle/>
                    <a:p>
                      <a:pPr>
                        <a:lnSpc>
                          <a:spcPct val="150000"/>
                        </a:lnSpc>
                      </a:pPr>
                      <a:r>
                        <a:rPr lang="nl-NL" dirty="0"/>
                        <a:t>Potentiele belangenverstrengeling</a:t>
                      </a:r>
                    </a:p>
                  </a:txBody>
                  <a:tcPr anchor="ctr">
                    <a:solidFill>
                      <a:srgbClr val="D8EFFE"/>
                    </a:solidFill>
                  </a:tcPr>
                </a:tc>
                <a:tc>
                  <a:txBody>
                    <a:bodyPr/>
                    <a:lstStyle/>
                    <a:p>
                      <a:pPr>
                        <a:lnSpc>
                          <a:spcPct val="150000"/>
                        </a:lnSpc>
                      </a:pPr>
                      <a:r>
                        <a:rPr lang="nl-NL" dirty="0"/>
                        <a:t>Geen</a:t>
                      </a:r>
                    </a:p>
                  </a:txBody>
                  <a:tcPr anchor="ctr">
                    <a:solidFill>
                      <a:srgbClr val="D8EFFE"/>
                    </a:solidFill>
                  </a:tcPr>
                </a:tc>
                <a:extLst>
                  <a:ext uri="{0D108BD9-81ED-4DB2-BD59-A6C34878D82A}">
                    <a16:rowId xmlns:a16="http://schemas.microsoft.com/office/drawing/2014/main" val="10001"/>
                  </a:ext>
                </a:extLst>
              </a:tr>
              <a:tr h="370840">
                <a:tc>
                  <a:txBody>
                    <a:bodyPr/>
                    <a:lstStyle/>
                    <a:p>
                      <a:pPr>
                        <a:lnSpc>
                          <a:spcPct val="150000"/>
                        </a:lnSpc>
                      </a:pPr>
                      <a:r>
                        <a:rPr lang="nl-NL" dirty="0"/>
                        <a:t>Voor bijeenkomst mogelijk relevante relaties</a:t>
                      </a:r>
                    </a:p>
                  </a:txBody>
                  <a:tcPr anchor="ctr">
                    <a:solidFill>
                      <a:srgbClr val="CCECFF"/>
                    </a:solidFill>
                  </a:tcPr>
                </a:tc>
                <a:tc>
                  <a:txBody>
                    <a:bodyPr/>
                    <a:lstStyle/>
                    <a:p>
                      <a:pPr>
                        <a:lnSpc>
                          <a:spcPct val="150000"/>
                        </a:lnSpc>
                      </a:pPr>
                      <a:r>
                        <a:rPr lang="nl-NL" dirty="0"/>
                        <a:t>Geen</a:t>
                      </a:r>
                    </a:p>
                  </a:txBody>
                  <a:tcPr anchor="ctr">
                    <a:solidFill>
                      <a:srgbClr val="CCECFF"/>
                    </a:solidFill>
                  </a:tcPr>
                </a:tc>
                <a:extLst>
                  <a:ext uri="{0D108BD9-81ED-4DB2-BD59-A6C34878D82A}">
                    <a16:rowId xmlns:a16="http://schemas.microsoft.com/office/drawing/2014/main" val="10002"/>
                  </a:ext>
                </a:extLst>
              </a:tr>
              <a:tr h="370840">
                <a:tc>
                  <a:txBody>
                    <a:bodyPr/>
                    <a:lstStyle/>
                    <a:p>
                      <a:pPr marL="285750" indent="-285750">
                        <a:lnSpc>
                          <a:spcPct val="150000"/>
                        </a:lnSpc>
                        <a:buFont typeface="Arial" panose="020B0604020202020204" pitchFamily="34" charset="0"/>
                        <a:buChar char="•"/>
                      </a:pPr>
                      <a:r>
                        <a:rPr lang="nl-NL" dirty="0"/>
                        <a:t>Sponsoring of onderzoeksgeld</a:t>
                      </a:r>
                    </a:p>
                    <a:p>
                      <a:pPr marL="285750" indent="-285750">
                        <a:lnSpc>
                          <a:spcPct val="150000"/>
                        </a:lnSpc>
                        <a:buFont typeface="Arial" panose="020B0604020202020204" pitchFamily="34" charset="0"/>
                        <a:buChar char="•"/>
                      </a:pPr>
                      <a:r>
                        <a:rPr lang="nl-NL" dirty="0"/>
                        <a:t>Honorarium</a:t>
                      </a:r>
                      <a:r>
                        <a:rPr lang="nl-NL" baseline="0" dirty="0"/>
                        <a:t> of andere (financiële) vergoeding</a:t>
                      </a:r>
                    </a:p>
                    <a:p>
                      <a:pPr marL="285750" indent="-285750">
                        <a:lnSpc>
                          <a:spcPct val="150000"/>
                        </a:lnSpc>
                        <a:buFont typeface="Arial" panose="020B0604020202020204" pitchFamily="34" charset="0"/>
                        <a:buChar char="•"/>
                      </a:pPr>
                      <a:r>
                        <a:rPr lang="nl-NL" baseline="0" dirty="0"/>
                        <a:t>Aandeelhouder</a:t>
                      </a:r>
                    </a:p>
                    <a:p>
                      <a:pPr marL="285750" indent="-285750">
                        <a:lnSpc>
                          <a:spcPct val="150000"/>
                        </a:lnSpc>
                        <a:buFont typeface="Arial" panose="020B0604020202020204" pitchFamily="34" charset="0"/>
                        <a:buChar char="•"/>
                      </a:pPr>
                      <a:r>
                        <a:rPr lang="nl-NL" baseline="0" dirty="0"/>
                        <a:t>Andere relatie, namelijk</a:t>
                      </a:r>
                      <a:endParaRPr lang="nl-NL" dirty="0"/>
                    </a:p>
                  </a:txBody>
                  <a:tcPr anchor="ctr">
                    <a:solidFill>
                      <a:srgbClr val="D8EFFE"/>
                    </a:solidFill>
                  </a:tcPr>
                </a:tc>
                <a:tc>
                  <a:txBody>
                    <a:bodyPr/>
                    <a:lstStyle/>
                    <a:p>
                      <a:pPr>
                        <a:lnSpc>
                          <a:spcPct val="150000"/>
                        </a:lnSpc>
                      </a:pPr>
                      <a:r>
                        <a:rPr lang="nl-NL" dirty="0"/>
                        <a:t>-</a:t>
                      </a:r>
                    </a:p>
                    <a:p>
                      <a:pPr>
                        <a:lnSpc>
                          <a:spcPct val="150000"/>
                        </a:lnSpc>
                      </a:pPr>
                      <a:r>
                        <a:rPr lang="nl-NL" dirty="0"/>
                        <a:t>-</a:t>
                      </a:r>
                    </a:p>
                    <a:p>
                      <a:pPr>
                        <a:lnSpc>
                          <a:spcPct val="150000"/>
                        </a:lnSpc>
                      </a:pPr>
                      <a:r>
                        <a:rPr lang="nl-NL" dirty="0"/>
                        <a:t>-</a:t>
                      </a:r>
                    </a:p>
                    <a:p>
                      <a:pPr>
                        <a:lnSpc>
                          <a:spcPct val="150000"/>
                        </a:lnSpc>
                      </a:pPr>
                      <a:r>
                        <a:rPr lang="nl-NL" dirty="0"/>
                        <a:t>-</a:t>
                      </a:r>
                    </a:p>
                  </a:txBody>
                  <a:tcPr anchor="ctr">
                    <a:solidFill>
                      <a:srgbClr val="D8EF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350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229600" cy="5904656"/>
          </a:xfrm>
        </p:spPr>
        <p:txBody>
          <a:bodyPr/>
          <a:lstStyle/>
          <a:p>
            <a:pPr>
              <a:buFontTx/>
              <a:buNone/>
            </a:pPr>
            <a:endParaRPr lang="nl-NL" alt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1867"/>
            <a:ext cx="5328591" cy="675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al 2"/>
          <p:cNvSpPr/>
          <p:nvPr/>
        </p:nvSpPr>
        <p:spPr bwMode="auto">
          <a:xfrm>
            <a:off x="1907704" y="6165304"/>
            <a:ext cx="792088" cy="28803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6455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4"/>
            <a:ext cx="9144000" cy="574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674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09550"/>
            <a:ext cx="7143750"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2915816" y="883459"/>
            <a:ext cx="1080120" cy="338554"/>
          </a:xfrm>
          <a:prstGeom prst="rect">
            <a:avLst/>
          </a:prstGeom>
          <a:noFill/>
        </p:spPr>
        <p:txBody>
          <a:bodyPr wrap="square" rtlCol="0">
            <a:spAutoFit/>
          </a:bodyPr>
          <a:lstStyle/>
          <a:p>
            <a:r>
              <a:rPr lang="nl-NL" sz="1600" dirty="0">
                <a:solidFill>
                  <a:srgbClr val="FF0000"/>
                </a:solidFill>
              </a:rPr>
              <a:t>P=0.296</a:t>
            </a:r>
          </a:p>
        </p:txBody>
      </p:sp>
      <p:sp>
        <p:nvSpPr>
          <p:cNvPr id="7" name="Tekstvak 6"/>
          <p:cNvSpPr txBox="1"/>
          <p:nvPr/>
        </p:nvSpPr>
        <p:spPr>
          <a:xfrm>
            <a:off x="3851920" y="2060848"/>
            <a:ext cx="1080120" cy="338554"/>
          </a:xfrm>
          <a:prstGeom prst="rect">
            <a:avLst/>
          </a:prstGeom>
          <a:noFill/>
        </p:spPr>
        <p:txBody>
          <a:bodyPr wrap="square" rtlCol="0">
            <a:spAutoFit/>
          </a:bodyPr>
          <a:lstStyle/>
          <a:p>
            <a:r>
              <a:rPr lang="nl-NL" sz="1600" dirty="0">
                <a:solidFill>
                  <a:srgbClr val="FF0000"/>
                </a:solidFill>
              </a:rPr>
              <a:t>P=0.006</a:t>
            </a:r>
          </a:p>
        </p:txBody>
      </p:sp>
      <p:sp>
        <p:nvSpPr>
          <p:cNvPr id="8" name="Tekstvak 7"/>
          <p:cNvSpPr txBox="1"/>
          <p:nvPr/>
        </p:nvSpPr>
        <p:spPr>
          <a:xfrm>
            <a:off x="4860032" y="2636912"/>
            <a:ext cx="1080120" cy="338554"/>
          </a:xfrm>
          <a:prstGeom prst="rect">
            <a:avLst/>
          </a:prstGeom>
          <a:noFill/>
        </p:spPr>
        <p:txBody>
          <a:bodyPr wrap="square" rtlCol="0">
            <a:spAutoFit/>
          </a:bodyPr>
          <a:lstStyle/>
          <a:p>
            <a:r>
              <a:rPr lang="nl-NL" sz="1600" dirty="0">
                <a:solidFill>
                  <a:srgbClr val="FF0000"/>
                </a:solidFill>
              </a:rPr>
              <a:t>P=0.004</a:t>
            </a:r>
          </a:p>
        </p:txBody>
      </p:sp>
      <p:sp>
        <p:nvSpPr>
          <p:cNvPr id="9" name="Tekstvak 8"/>
          <p:cNvSpPr txBox="1"/>
          <p:nvPr/>
        </p:nvSpPr>
        <p:spPr>
          <a:xfrm>
            <a:off x="6948264" y="2708920"/>
            <a:ext cx="1080120" cy="338554"/>
          </a:xfrm>
          <a:prstGeom prst="rect">
            <a:avLst/>
          </a:prstGeom>
          <a:noFill/>
        </p:spPr>
        <p:txBody>
          <a:bodyPr wrap="square" rtlCol="0">
            <a:spAutoFit/>
          </a:bodyPr>
          <a:lstStyle/>
          <a:p>
            <a:r>
              <a:rPr lang="nl-NL" sz="1600" dirty="0">
                <a:solidFill>
                  <a:srgbClr val="FF0000"/>
                </a:solidFill>
              </a:rPr>
              <a:t>P=0.001</a:t>
            </a:r>
          </a:p>
        </p:txBody>
      </p:sp>
    </p:spTree>
    <p:extLst>
      <p:ext uri="{BB962C8B-B14F-4D97-AF65-F5344CB8AC3E}">
        <p14:creationId xmlns:p14="http://schemas.microsoft.com/office/powerpoint/2010/main" val="2428901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52" y="548680"/>
            <a:ext cx="4458584" cy="360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385" y="548679"/>
            <a:ext cx="4427455" cy="360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336435" y="4653136"/>
            <a:ext cx="8208912" cy="2062103"/>
          </a:xfrm>
          <a:prstGeom prst="rect">
            <a:avLst/>
          </a:prstGeom>
        </p:spPr>
        <p:txBody>
          <a:bodyPr wrap="square">
            <a:spAutoFit/>
          </a:bodyPr>
          <a:lstStyle/>
          <a:p>
            <a:r>
              <a:rPr lang="en-US" sz="1600" dirty="0"/>
              <a:t>The 5-D itch scale is a questionnaire that evaluates duration, degree, direction, and distribution of itch and the impact of itch on the sleep and daily activities (disability domain). </a:t>
            </a:r>
          </a:p>
          <a:p>
            <a:r>
              <a:rPr lang="en-US" sz="1600" dirty="0"/>
              <a:t>The DLQI is a questionnaire commonly used to assess the impact of various dermatologic diseases and conditions such as pruritus on the quality of life. It has ten questions and predominantly focuses on the symptoms of disease and related feelings such as embarrassment, daily activities, social or leisure activities, work and school activities, personal relationships, and problems related to the treatment of disease. </a:t>
            </a:r>
            <a:endParaRPr lang="nl-NL" sz="1600" dirty="0"/>
          </a:p>
        </p:txBody>
      </p:sp>
    </p:spTree>
    <p:extLst>
      <p:ext uri="{BB962C8B-B14F-4D97-AF65-F5344CB8AC3E}">
        <p14:creationId xmlns:p14="http://schemas.microsoft.com/office/powerpoint/2010/main" val="174900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624"/>
            <a:ext cx="5184576" cy="679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p:cNvSpPr/>
          <p:nvPr/>
        </p:nvSpPr>
        <p:spPr bwMode="auto">
          <a:xfrm>
            <a:off x="4283968" y="44624"/>
            <a:ext cx="1080120" cy="28803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5" name="Ovaal 4"/>
          <p:cNvSpPr/>
          <p:nvPr/>
        </p:nvSpPr>
        <p:spPr bwMode="auto">
          <a:xfrm>
            <a:off x="4263091" y="3113724"/>
            <a:ext cx="1080120" cy="28803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8531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2" name="Rechthoek 1"/>
          <p:cNvSpPr/>
          <p:nvPr/>
        </p:nvSpPr>
        <p:spPr>
          <a:xfrm>
            <a:off x="467544" y="476672"/>
            <a:ext cx="8424936" cy="4893647"/>
          </a:xfrm>
          <a:prstGeom prst="rect">
            <a:avLst/>
          </a:prstGeom>
        </p:spPr>
        <p:txBody>
          <a:bodyPr wrap="square">
            <a:spAutoFit/>
          </a:bodyPr>
          <a:lstStyle/>
          <a:p>
            <a:r>
              <a:rPr lang="nl-NL" dirty="0"/>
              <a:t>LIMITATIONS</a:t>
            </a:r>
          </a:p>
          <a:p>
            <a:endParaRPr lang="nl-NL" dirty="0"/>
          </a:p>
          <a:p>
            <a:r>
              <a:rPr lang="en-US" dirty="0"/>
              <a:t>This study had some limitations such as a single blind design, lacking of placebo control, small number of patients, and may be short duration of the follow up. </a:t>
            </a:r>
          </a:p>
          <a:p>
            <a:endParaRPr lang="en-US" dirty="0"/>
          </a:p>
          <a:p>
            <a:r>
              <a:rPr lang="en-US" dirty="0"/>
              <a:t>Moreover, doses of phosphate binders and intravenous iron were changed during the study based on laboratory results, and these changes may affect the severity of the pruritus.</a:t>
            </a:r>
            <a:r>
              <a:rPr lang="nl-NL" dirty="0"/>
              <a:t> </a:t>
            </a:r>
          </a:p>
          <a:p>
            <a:endParaRPr lang="nl-NL" dirty="0"/>
          </a:p>
          <a:p>
            <a:endParaRPr lang="nl-NL" dirty="0"/>
          </a:p>
          <a:p>
            <a:r>
              <a:rPr lang="en-US" b="1" i="1" dirty="0">
                <a:solidFill>
                  <a:srgbClr val="FF0000"/>
                </a:solidFill>
              </a:rPr>
              <a:t>“</a:t>
            </a:r>
            <a:r>
              <a:rPr lang="en-US" i="1" dirty="0"/>
              <a:t>In conclusion, our results suggest that not only </a:t>
            </a:r>
            <a:r>
              <a:rPr lang="en-US" i="1" dirty="0" err="1"/>
              <a:t>pregabalin</a:t>
            </a:r>
            <a:r>
              <a:rPr lang="en-US" i="1" dirty="0"/>
              <a:t> is a good alternative in patients unresponsive to antihistamine drugs but also it may consider as a prior option before trying antihistamines in the management of the severe UP. However, this suggestion should be confirmed in large scale double blind clinical trials.</a:t>
            </a:r>
            <a:r>
              <a:rPr lang="en-US" b="1" i="1" dirty="0">
                <a:solidFill>
                  <a:srgbClr val="FF0000"/>
                </a:solidFill>
              </a:rPr>
              <a:t>”</a:t>
            </a:r>
          </a:p>
          <a:p>
            <a:endParaRPr lang="en-US" b="1" i="1" dirty="0">
              <a:solidFill>
                <a:srgbClr val="FF0000"/>
              </a:solidFill>
            </a:endParaRPr>
          </a:p>
          <a:p>
            <a:r>
              <a:rPr lang="en-US" sz="2400" b="1" i="1" dirty="0">
                <a:solidFill>
                  <a:srgbClr val="FF0000"/>
                </a:solidFill>
                <a:sym typeface="Wingdings" panose="05000000000000000000" pitchFamily="2" charset="2"/>
              </a:rPr>
              <a:t> Wat is </a:t>
            </a:r>
            <a:r>
              <a:rPr lang="en-US" sz="2400" b="1" i="1" dirty="0" err="1">
                <a:solidFill>
                  <a:srgbClr val="FF0000"/>
                </a:solidFill>
                <a:sym typeface="Wingdings" panose="05000000000000000000" pitchFamily="2" charset="2"/>
              </a:rPr>
              <a:t>onze</a:t>
            </a:r>
            <a:r>
              <a:rPr lang="en-US" sz="2400" b="1" i="1" dirty="0">
                <a:solidFill>
                  <a:srgbClr val="FF0000"/>
                </a:solidFill>
                <a:sym typeface="Wingdings" panose="05000000000000000000" pitchFamily="2" charset="2"/>
              </a:rPr>
              <a:t> </a:t>
            </a:r>
            <a:r>
              <a:rPr lang="en-US" sz="2400" b="1" i="1" dirty="0" err="1">
                <a:solidFill>
                  <a:srgbClr val="FF0000"/>
                </a:solidFill>
                <a:sym typeface="Wingdings" panose="05000000000000000000" pitchFamily="2" charset="2"/>
              </a:rPr>
              <a:t>eigen</a:t>
            </a:r>
            <a:r>
              <a:rPr lang="en-US" sz="2400" b="1" i="1" dirty="0">
                <a:solidFill>
                  <a:srgbClr val="FF0000"/>
                </a:solidFill>
                <a:sym typeface="Wingdings" panose="05000000000000000000" pitchFamily="2" charset="2"/>
              </a:rPr>
              <a:t> </a:t>
            </a:r>
            <a:r>
              <a:rPr lang="en-US" sz="2400" b="1" i="1" dirty="0" err="1">
                <a:solidFill>
                  <a:srgbClr val="FF0000"/>
                </a:solidFill>
                <a:sym typeface="Wingdings" panose="05000000000000000000" pitchFamily="2" charset="2"/>
              </a:rPr>
              <a:t>conclusie</a:t>
            </a:r>
            <a:r>
              <a:rPr lang="en-US" sz="2400" b="1" i="1" dirty="0">
                <a:solidFill>
                  <a:srgbClr val="FF0000"/>
                </a:solidFill>
                <a:sym typeface="Wingdings" panose="05000000000000000000" pitchFamily="2" charset="2"/>
              </a:rPr>
              <a:t>?</a:t>
            </a:r>
            <a:endParaRPr lang="nl-NL" sz="2400" b="1" i="1" dirty="0">
              <a:solidFill>
                <a:srgbClr val="FF0000"/>
              </a:solidFill>
            </a:endParaRPr>
          </a:p>
        </p:txBody>
      </p:sp>
    </p:spTree>
    <p:extLst>
      <p:ext uri="{BB962C8B-B14F-4D97-AF65-F5344CB8AC3E}">
        <p14:creationId xmlns:p14="http://schemas.microsoft.com/office/powerpoint/2010/main" val="295501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229600" cy="5904656"/>
          </a:xfrm>
        </p:spPr>
        <p:txBody>
          <a:bodyPr/>
          <a:lstStyle/>
          <a:p>
            <a:pPr>
              <a:buFontTx/>
              <a:buNone/>
            </a:pPr>
            <a:r>
              <a:rPr lang="nl-NL" altLang="nl-NL" dirty="0"/>
              <a:t>Voor- en nadelen</a:t>
            </a:r>
          </a:p>
          <a:p>
            <a:pPr>
              <a:buFontTx/>
              <a:buNone/>
            </a:pPr>
            <a:endParaRPr lang="nl-NL" altLang="nl-NL" sz="2000" dirty="0"/>
          </a:p>
          <a:p>
            <a:pPr>
              <a:buFontTx/>
              <a:buNone/>
            </a:pPr>
            <a:r>
              <a:rPr lang="nl-NL" altLang="nl-NL" sz="2000" b="1" dirty="0"/>
              <a:t>RCT</a:t>
            </a:r>
          </a:p>
          <a:p>
            <a:pPr>
              <a:buFont typeface="Arial" panose="020B0604020202020204" pitchFamily="34" charset="0"/>
              <a:buChar char="+"/>
            </a:pPr>
            <a:r>
              <a:rPr lang="nl-NL" altLang="nl-NL" sz="2000" dirty="0"/>
              <a:t>Vergelijkbaarheid van groepen</a:t>
            </a:r>
          </a:p>
          <a:p>
            <a:pPr>
              <a:buFont typeface="Arial" panose="020B0604020202020204" pitchFamily="34" charset="0"/>
              <a:buChar char="+"/>
            </a:pPr>
            <a:r>
              <a:rPr lang="nl-NL" altLang="nl-NL" sz="2000" dirty="0"/>
              <a:t>Mogelijk om te blinderen</a:t>
            </a:r>
          </a:p>
          <a:p>
            <a:pPr>
              <a:buFont typeface="Arial" panose="020B0604020202020204" pitchFamily="34" charset="0"/>
              <a:buChar char="‒"/>
            </a:pPr>
            <a:r>
              <a:rPr lang="nl-NL" altLang="nl-NL" sz="2000" dirty="0"/>
              <a:t>Duurt soms lang</a:t>
            </a:r>
          </a:p>
          <a:p>
            <a:pPr>
              <a:buFont typeface="Arial" panose="020B0604020202020204" pitchFamily="34" charset="0"/>
              <a:buChar char="‒"/>
            </a:pPr>
            <a:r>
              <a:rPr lang="nl-NL" altLang="nl-NL" sz="2000" dirty="0"/>
              <a:t>Duur (ook vanwege regelgeving)</a:t>
            </a:r>
          </a:p>
          <a:p>
            <a:pPr>
              <a:buFont typeface="Arial" panose="020B0604020202020204" pitchFamily="34" charset="0"/>
              <a:buChar char="‒"/>
            </a:pPr>
            <a:r>
              <a:rPr lang="nl-NL" altLang="nl-NL" sz="2000" dirty="0"/>
              <a:t>Generaliseerbaarheid</a:t>
            </a:r>
          </a:p>
          <a:p>
            <a:pPr marL="0" indent="0">
              <a:buNone/>
            </a:pPr>
            <a:endParaRPr lang="nl-NL" altLang="nl-NL" sz="2000" dirty="0"/>
          </a:p>
          <a:p>
            <a:pPr marL="0" indent="0">
              <a:buNone/>
            </a:pPr>
            <a:r>
              <a:rPr lang="nl-NL" altLang="nl-NL" sz="2000" b="1" dirty="0"/>
              <a:t>Observationeel onderzoek</a:t>
            </a:r>
          </a:p>
          <a:p>
            <a:pPr>
              <a:buFont typeface="Arial" panose="020B0604020202020204" pitchFamily="34" charset="0"/>
              <a:buChar char="+"/>
            </a:pPr>
            <a:r>
              <a:rPr lang="nl-NL" altLang="nl-NL" sz="2000" dirty="0"/>
              <a:t>Kan soms met bestaande gegevens (retrospectief)</a:t>
            </a:r>
          </a:p>
          <a:p>
            <a:pPr>
              <a:buFont typeface="Arial" panose="020B0604020202020204" pitchFamily="34" charset="0"/>
              <a:buChar char="+"/>
            </a:pPr>
            <a:r>
              <a:rPr lang="nl-NL" altLang="nl-NL" sz="2000" dirty="0"/>
              <a:t>Goedkoper dan RCT</a:t>
            </a:r>
          </a:p>
          <a:p>
            <a:pPr>
              <a:buFont typeface="Arial" panose="020B0604020202020204" pitchFamily="34" charset="0"/>
              <a:buChar char="+"/>
            </a:pPr>
            <a:r>
              <a:rPr lang="nl-NL" altLang="nl-NL" sz="2000" dirty="0"/>
              <a:t>Soms enige mogelijkheid</a:t>
            </a:r>
          </a:p>
          <a:p>
            <a:pPr>
              <a:buFont typeface="Arial" panose="020B0604020202020204" pitchFamily="34" charset="0"/>
              <a:buChar char="+"/>
            </a:pPr>
            <a:r>
              <a:rPr lang="nl-NL" altLang="nl-NL" sz="2000" dirty="0"/>
              <a:t>generaliseerbaarheid</a:t>
            </a:r>
          </a:p>
          <a:p>
            <a:pPr>
              <a:buFont typeface="Arial" panose="020B0604020202020204" pitchFamily="34" charset="0"/>
              <a:buChar char="‒"/>
            </a:pPr>
            <a:r>
              <a:rPr lang="nl-NL" altLang="nl-NL" sz="2000" dirty="0"/>
              <a:t>Vergelijkbaarheid</a:t>
            </a:r>
          </a:p>
          <a:p>
            <a:pPr>
              <a:buFont typeface="Arial" panose="020B0604020202020204" pitchFamily="34" charset="0"/>
              <a:buChar char="‒"/>
            </a:pPr>
            <a:r>
              <a:rPr lang="nl-NL" altLang="nl-NL" sz="2000" dirty="0"/>
              <a:t>Minder hard bewijs?</a:t>
            </a:r>
          </a:p>
          <a:p>
            <a:endParaRPr lang="nl-NL" altLang="nl-NL" sz="2000" dirty="0"/>
          </a:p>
          <a:p>
            <a:endParaRPr lang="nl-NL" altLang="nl-NL" sz="2000" dirty="0"/>
          </a:p>
        </p:txBody>
      </p:sp>
    </p:spTree>
    <p:extLst>
      <p:ext uri="{BB962C8B-B14F-4D97-AF65-F5344CB8AC3E}">
        <p14:creationId xmlns:p14="http://schemas.microsoft.com/office/powerpoint/2010/main" val="6592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2" name="Rechthoek 1"/>
          <p:cNvSpPr/>
          <p:nvPr/>
        </p:nvSpPr>
        <p:spPr>
          <a:xfrm>
            <a:off x="827584" y="908720"/>
            <a:ext cx="7882286" cy="4308872"/>
          </a:xfrm>
          <a:prstGeom prst="rect">
            <a:avLst/>
          </a:prstGeom>
        </p:spPr>
        <p:txBody>
          <a:bodyPr wrap="none">
            <a:spAutoFit/>
          </a:bodyPr>
          <a:lstStyle/>
          <a:p>
            <a:r>
              <a:rPr lang="nl-NL" sz="2400" b="1" dirty="0"/>
              <a:t>Disclaimer</a:t>
            </a:r>
            <a:endParaRPr lang="nl-NL" sz="2000" b="1" dirty="0"/>
          </a:p>
          <a:p>
            <a:endParaRPr lang="nl-NL" sz="2000" dirty="0"/>
          </a:p>
          <a:p>
            <a:pPr marL="285750" indent="-285750">
              <a:lnSpc>
                <a:spcPct val="150000"/>
              </a:lnSpc>
              <a:buFont typeface="Arial" panose="020B0604020202020204" pitchFamily="34" charset="0"/>
              <a:buChar char="•"/>
            </a:pPr>
            <a:r>
              <a:rPr lang="nl-NL" sz="2000" dirty="0"/>
              <a:t>Ik ben geen nefroloog</a:t>
            </a:r>
          </a:p>
          <a:p>
            <a:pPr marL="285750" indent="-285750">
              <a:lnSpc>
                <a:spcPct val="150000"/>
              </a:lnSpc>
              <a:buFont typeface="Arial" panose="020B0604020202020204" pitchFamily="34" charset="0"/>
              <a:buChar char="•"/>
            </a:pPr>
            <a:r>
              <a:rPr lang="nl-NL" sz="2000" dirty="0"/>
              <a:t>Ik schrijf nooit geneesmiddelen voor</a:t>
            </a:r>
          </a:p>
          <a:p>
            <a:pPr marL="285750" indent="-285750">
              <a:lnSpc>
                <a:spcPct val="150000"/>
              </a:lnSpc>
              <a:buFont typeface="Arial" panose="020B0604020202020204" pitchFamily="34" charset="0"/>
              <a:buChar char="•"/>
            </a:pPr>
            <a:r>
              <a:rPr lang="nl-NL" sz="2000" dirty="0"/>
              <a:t>Er is nog meer / ander onderzoek over </a:t>
            </a:r>
            <a:r>
              <a:rPr lang="nl-NL" sz="2000" dirty="0" err="1"/>
              <a:t>Gabapentine</a:t>
            </a:r>
            <a:endParaRPr lang="nl-NL" sz="2000" dirty="0"/>
          </a:p>
          <a:p>
            <a:pPr marL="285750" indent="-285750">
              <a:lnSpc>
                <a:spcPct val="150000"/>
              </a:lnSpc>
              <a:buFont typeface="Arial" panose="020B0604020202020204" pitchFamily="34" charset="0"/>
              <a:buChar char="•"/>
            </a:pPr>
            <a:r>
              <a:rPr lang="nl-NL" sz="2000" dirty="0"/>
              <a:t>Andere overwegingen spelen ook een rol of dit middel wel of niet </a:t>
            </a:r>
            <a:br>
              <a:rPr lang="nl-NL" sz="2000" dirty="0"/>
            </a:br>
            <a:r>
              <a:rPr lang="nl-NL" sz="2000" dirty="0"/>
              <a:t>moet worden voorgeschreven.</a:t>
            </a:r>
            <a:br>
              <a:rPr lang="nl-NL" sz="2000" dirty="0"/>
            </a:br>
            <a:r>
              <a:rPr lang="nl-NL" sz="2000" dirty="0"/>
              <a:t>(ernst van de jeuk, mogelijke bijwerkingen, alternatieven,</a:t>
            </a:r>
            <a:br>
              <a:rPr lang="nl-NL" sz="2000" dirty="0"/>
            </a:br>
            <a:r>
              <a:rPr lang="nl-NL" sz="2000" dirty="0"/>
              <a:t>bijkomende aandoeningen, kosten, </a:t>
            </a:r>
            <a:r>
              <a:rPr lang="nl-NL" sz="2000" dirty="0" err="1"/>
              <a:t>etc</a:t>
            </a:r>
            <a:r>
              <a:rPr lang="nl-NL" sz="2000" dirty="0"/>
              <a:t>)</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172512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229600" cy="5904656"/>
          </a:xfrm>
        </p:spPr>
        <p:txBody>
          <a:bodyPr/>
          <a:lstStyle/>
          <a:p>
            <a:pPr>
              <a:buFontTx/>
              <a:buNone/>
            </a:pPr>
            <a:r>
              <a:rPr lang="nl-NL" dirty="0"/>
              <a:t>Klinisch onderzoek naar nierziekten: hoe lees je dat?</a:t>
            </a:r>
          </a:p>
          <a:p>
            <a:pPr>
              <a:buFontTx/>
              <a:buNone/>
            </a:pPr>
            <a:endParaRPr lang="nl-NL" altLang="nl-NL" dirty="0"/>
          </a:p>
          <a:p>
            <a:pPr>
              <a:buFontTx/>
              <a:buNone/>
            </a:pPr>
            <a:r>
              <a:rPr lang="nl-NL" altLang="nl-NL" dirty="0"/>
              <a:t>Klinisch onderzoek = onderzoek met mensen</a:t>
            </a:r>
          </a:p>
          <a:p>
            <a:pPr>
              <a:buFontTx/>
              <a:buNone/>
            </a:pPr>
            <a:endParaRPr lang="nl-NL" altLang="nl-NL" dirty="0"/>
          </a:p>
          <a:p>
            <a:r>
              <a:rPr lang="nl-NL" altLang="nl-NL" dirty="0"/>
              <a:t>Hoe stel je de diagnose</a:t>
            </a:r>
          </a:p>
          <a:p>
            <a:r>
              <a:rPr lang="nl-NL" altLang="nl-NL" dirty="0"/>
              <a:t>Effect van geneesmiddelen</a:t>
            </a:r>
          </a:p>
          <a:p>
            <a:r>
              <a:rPr lang="nl-NL" altLang="nl-NL" dirty="0"/>
              <a:t>Bijwerkingen van geneesmiddelen</a:t>
            </a:r>
          </a:p>
          <a:p>
            <a:r>
              <a:rPr lang="nl-NL" altLang="nl-NL" dirty="0"/>
              <a:t>Risicofactoren</a:t>
            </a:r>
          </a:p>
          <a:p>
            <a:r>
              <a:rPr lang="nl-NL" altLang="nl-NL" dirty="0"/>
              <a:t>Wat is de prognose</a:t>
            </a:r>
          </a:p>
        </p:txBody>
      </p:sp>
    </p:spTree>
    <p:extLst>
      <p:ext uri="{BB962C8B-B14F-4D97-AF65-F5344CB8AC3E}">
        <p14:creationId xmlns:p14="http://schemas.microsoft.com/office/powerpoint/2010/main" val="39330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147248" cy="6336704"/>
          </a:xfrm>
        </p:spPr>
        <p:txBody>
          <a:bodyPr/>
          <a:lstStyle/>
          <a:p>
            <a:pPr>
              <a:buFontTx/>
              <a:buNone/>
            </a:pPr>
            <a:r>
              <a:rPr lang="nl-NL" altLang="nl-NL" sz="2000" dirty="0"/>
              <a:t>Sommige </a:t>
            </a:r>
            <a:r>
              <a:rPr lang="nl-NL" altLang="nl-NL" sz="2000" dirty="0" err="1"/>
              <a:t>patienten</a:t>
            </a:r>
            <a:r>
              <a:rPr lang="nl-NL" altLang="nl-NL" sz="2000" dirty="0"/>
              <a:t> die dialyseren hebben (veel) last van jeuk</a:t>
            </a:r>
          </a:p>
          <a:p>
            <a:pPr>
              <a:buFontTx/>
              <a:buNone/>
            </a:pPr>
            <a:endParaRPr lang="nl-NL" altLang="nl-NL" sz="2000" dirty="0"/>
          </a:p>
          <a:p>
            <a:pPr>
              <a:buFontTx/>
              <a:buNone/>
            </a:pPr>
            <a:r>
              <a:rPr lang="nl-NL" altLang="nl-NL" sz="2000" b="1" dirty="0"/>
              <a:t>Situatie 1</a:t>
            </a:r>
          </a:p>
          <a:p>
            <a:r>
              <a:rPr lang="nl-NL" altLang="nl-NL" sz="2000" dirty="0"/>
              <a:t>Jonge nefroloog ziet </a:t>
            </a:r>
            <a:r>
              <a:rPr lang="nl-NL" altLang="nl-NL" sz="2000" dirty="0" err="1"/>
              <a:t>patient</a:t>
            </a:r>
            <a:r>
              <a:rPr lang="nl-NL" altLang="nl-NL" sz="2000" dirty="0"/>
              <a:t> met veel jeuk</a:t>
            </a:r>
          </a:p>
          <a:p>
            <a:r>
              <a:rPr lang="nl-NL" altLang="nl-NL" sz="2000" dirty="0"/>
              <a:t>Hoorde van collega dat bepaald geneesmiddel ‘wel eens helpt’</a:t>
            </a:r>
          </a:p>
          <a:p>
            <a:r>
              <a:rPr lang="nl-NL" altLang="nl-NL" sz="2000" dirty="0"/>
              <a:t>Schrijft dat middel voor</a:t>
            </a:r>
          </a:p>
          <a:p>
            <a:r>
              <a:rPr lang="nl-NL" altLang="nl-NL" sz="2000" dirty="0" err="1"/>
              <a:t>Patient</a:t>
            </a:r>
            <a:r>
              <a:rPr lang="nl-NL" altLang="nl-NL" sz="2000" dirty="0"/>
              <a:t> komt 6 weken later terug</a:t>
            </a:r>
          </a:p>
          <a:p>
            <a:r>
              <a:rPr lang="nl-NL" altLang="nl-NL" sz="2000" dirty="0"/>
              <a:t>Gaat fantastisch</a:t>
            </a:r>
          </a:p>
          <a:p>
            <a:r>
              <a:rPr lang="nl-NL" altLang="nl-NL" sz="2000" dirty="0"/>
              <a:t>Probeert het bij nog 2 </a:t>
            </a:r>
            <a:r>
              <a:rPr lang="nl-NL" altLang="nl-NL" sz="2000" dirty="0" err="1"/>
              <a:t>patienten</a:t>
            </a:r>
            <a:r>
              <a:rPr lang="nl-NL" altLang="nl-NL" sz="2000" dirty="0"/>
              <a:t>, zelfde resultaat</a:t>
            </a:r>
          </a:p>
          <a:p>
            <a:r>
              <a:rPr lang="nl-NL" altLang="nl-NL" sz="2000" dirty="0"/>
              <a:t>Conclusie: middel werkt</a:t>
            </a:r>
          </a:p>
          <a:p>
            <a:endParaRPr lang="nl-NL" altLang="nl-NL" sz="2000" dirty="0"/>
          </a:p>
          <a:p>
            <a:pPr marL="0" indent="0">
              <a:buNone/>
            </a:pPr>
            <a:r>
              <a:rPr lang="nl-NL" altLang="nl-NL" sz="6000" b="1" dirty="0"/>
              <a:t>?</a:t>
            </a:r>
          </a:p>
          <a:p>
            <a:pPr marL="0" indent="0">
              <a:buNone/>
            </a:pPr>
            <a:r>
              <a:rPr lang="nl-NL" altLang="nl-NL" b="1" dirty="0"/>
              <a:t> </a:t>
            </a:r>
          </a:p>
          <a:p>
            <a:pPr marL="0" indent="0">
              <a:buNone/>
            </a:pPr>
            <a:endParaRPr lang="nl-NL" altLang="nl-NL" sz="3600" b="1" dirty="0"/>
          </a:p>
          <a:p>
            <a:pPr marL="0" indent="0" algn="r">
              <a:buNone/>
            </a:pPr>
            <a:r>
              <a:rPr lang="nl-NL" altLang="nl-NL" sz="600" b="1" dirty="0"/>
              <a:t>Beloop – verg – </a:t>
            </a:r>
            <a:r>
              <a:rPr lang="nl-NL" altLang="nl-NL" sz="600" b="1" dirty="0" err="1"/>
              <a:t>aspeciek</a:t>
            </a:r>
            <a:r>
              <a:rPr lang="nl-NL" altLang="nl-NL" sz="600" b="1" dirty="0"/>
              <a:t> effect – vertekening bij meten</a:t>
            </a:r>
          </a:p>
        </p:txBody>
      </p:sp>
      <p:sp>
        <p:nvSpPr>
          <p:cNvPr id="2" name="Tekstvak 1"/>
          <p:cNvSpPr txBox="1"/>
          <p:nvPr/>
        </p:nvSpPr>
        <p:spPr>
          <a:xfrm rot="19933037">
            <a:off x="5387620" y="4869162"/>
            <a:ext cx="3431476" cy="400110"/>
          </a:xfrm>
          <a:prstGeom prst="rect">
            <a:avLst/>
          </a:prstGeom>
          <a:noFill/>
        </p:spPr>
        <p:txBody>
          <a:bodyPr wrap="square" rtlCol="0">
            <a:spAutoFit/>
          </a:bodyPr>
          <a:lstStyle/>
          <a:p>
            <a:r>
              <a:rPr lang="nl-NL" sz="2000" b="1" dirty="0">
                <a:solidFill>
                  <a:srgbClr val="FF0000"/>
                </a:solidFill>
              </a:rPr>
              <a:t>Case-report of Case-serie</a:t>
            </a:r>
          </a:p>
        </p:txBody>
      </p:sp>
    </p:spTree>
    <p:extLst>
      <p:ext uri="{BB962C8B-B14F-4D97-AF65-F5344CB8AC3E}">
        <p14:creationId xmlns:p14="http://schemas.microsoft.com/office/powerpoint/2010/main" val="1858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147248" cy="6336704"/>
          </a:xfrm>
        </p:spPr>
        <p:txBody>
          <a:bodyPr/>
          <a:lstStyle/>
          <a:p>
            <a:pPr>
              <a:buFontTx/>
              <a:buNone/>
            </a:pPr>
            <a:r>
              <a:rPr lang="nl-NL" altLang="nl-NL" sz="2000" b="1" dirty="0"/>
              <a:t>Situatie 2</a:t>
            </a:r>
          </a:p>
          <a:p>
            <a:r>
              <a:rPr lang="nl-NL" altLang="nl-NL" sz="2000" dirty="0"/>
              <a:t>Collega nefroloog gelooft het niet</a:t>
            </a:r>
          </a:p>
          <a:p>
            <a:r>
              <a:rPr lang="nl-NL" altLang="nl-NL" sz="2000" dirty="0"/>
              <a:t>Schrijft dit middel nooit voor</a:t>
            </a:r>
          </a:p>
          <a:p>
            <a:r>
              <a:rPr lang="nl-NL" altLang="nl-NL" sz="2000" dirty="0"/>
              <a:t>Denkt dat het vanzelf ook wel beetje overgaat</a:t>
            </a:r>
          </a:p>
          <a:p>
            <a:r>
              <a:rPr lang="nl-NL" altLang="nl-NL" sz="2000" dirty="0"/>
              <a:t>Ze spreken af: allebei gaan ze 10 </a:t>
            </a:r>
            <a:r>
              <a:rPr lang="nl-NL" altLang="nl-NL" sz="2000" dirty="0" err="1"/>
              <a:t>patienten</a:t>
            </a:r>
            <a:r>
              <a:rPr lang="nl-NL" altLang="nl-NL" sz="2000" dirty="0"/>
              <a:t> met jeuk volgen</a:t>
            </a:r>
          </a:p>
          <a:p>
            <a:r>
              <a:rPr lang="nl-NL" altLang="nl-NL" sz="2000" dirty="0"/>
              <a:t>Ene schrijft middel wel voor, andere niet</a:t>
            </a:r>
          </a:p>
          <a:p>
            <a:r>
              <a:rPr lang="nl-NL" altLang="nl-NL" sz="2000" dirty="0"/>
              <a:t>Nefroloog A: 7 van de 10 worden beter</a:t>
            </a:r>
          </a:p>
          <a:p>
            <a:r>
              <a:rPr lang="nl-NL" altLang="nl-NL" sz="2000" dirty="0"/>
              <a:t>Nefroloog B: 5 van de 10 worden beter</a:t>
            </a:r>
          </a:p>
          <a:p>
            <a:r>
              <a:rPr lang="nl-NL" altLang="nl-NL" sz="2000" dirty="0"/>
              <a:t>Conclusie: middel werkt</a:t>
            </a:r>
          </a:p>
          <a:p>
            <a:endParaRPr lang="nl-NL" altLang="nl-NL" sz="2000" dirty="0"/>
          </a:p>
          <a:p>
            <a:endParaRPr lang="nl-NL" altLang="nl-NL" sz="2000" dirty="0"/>
          </a:p>
          <a:p>
            <a:pPr marL="0" indent="0">
              <a:buNone/>
            </a:pPr>
            <a:r>
              <a:rPr lang="nl-NL" altLang="nl-NL" sz="6000" b="1" dirty="0"/>
              <a:t>?</a:t>
            </a:r>
          </a:p>
          <a:p>
            <a:pPr marL="0" indent="0">
              <a:buNone/>
            </a:pPr>
            <a:r>
              <a:rPr lang="nl-NL" altLang="nl-NL" b="1" dirty="0"/>
              <a:t> </a:t>
            </a:r>
          </a:p>
          <a:p>
            <a:pPr marL="0" indent="0">
              <a:buNone/>
            </a:pPr>
            <a:endParaRPr lang="nl-NL" altLang="nl-NL" sz="3600" b="1" dirty="0"/>
          </a:p>
          <a:p>
            <a:pPr marL="0" indent="0" algn="r">
              <a:buNone/>
            </a:pPr>
            <a:r>
              <a:rPr lang="nl-NL" altLang="nl-NL" sz="600" b="1" dirty="0"/>
              <a:t>Beloop – verg – </a:t>
            </a:r>
            <a:r>
              <a:rPr lang="nl-NL" altLang="nl-NL" sz="600" b="1" dirty="0" err="1"/>
              <a:t>aspeciek</a:t>
            </a:r>
            <a:r>
              <a:rPr lang="nl-NL" altLang="nl-NL" sz="600" b="1" dirty="0"/>
              <a:t> effect – vertekening bij meten</a:t>
            </a:r>
          </a:p>
        </p:txBody>
      </p:sp>
      <p:sp>
        <p:nvSpPr>
          <p:cNvPr id="5" name="Tekstvak 4"/>
          <p:cNvSpPr txBox="1"/>
          <p:nvPr/>
        </p:nvSpPr>
        <p:spPr>
          <a:xfrm rot="19933037">
            <a:off x="5387620" y="4715274"/>
            <a:ext cx="3431476" cy="707886"/>
          </a:xfrm>
          <a:prstGeom prst="rect">
            <a:avLst/>
          </a:prstGeom>
          <a:noFill/>
        </p:spPr>
        <p:txBody>
          <a:bodyPr wrap="square" rtlCol="0">
            <a:spAutoFit/>
          </a:bodyPr>
          <a:lstStyle/>
          <a:p>
            <a:r>
              <a:rPr lang="nl-NL" sz="2000" b="1" dirty="0">
                <a:solidFill>
                  <a:srgbClr val="FF0000"/>
                </a:solidFill>
              </a:rPr>
              <a:t>Cohort of follow-up studie (klein)</a:t>
            </a:r>
          </a:p>
        </p:txBody>
      </p:sp>
    </p:spTree>
    <p:extLst>
      <p:ext uri="{BB962C8B-B14F-4D97-AF65-F5344CB8AC3E}">
        <p14:creationId xmlns:p14="http://schemas.microsoft.com/office/powerpoint/2010/main" val="10666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435280" cy="6336704"/>
          </a:xfrm>
        </p:spPr>
        <p:txBody>
          <a:bodyPr/>
          <a:lstStyle/>
          <a:p>
            <a:pPr>
              <a:buFontTx/>
              <a:buNone/>
            </a:pPr>
            <a:r>
              <a:rPr lang="nl-NL" altLang="nl-NL" sz="2000" b="1" dirty="0"/>
              <a:t>Situatie 3</a:t>
            </a:r>
          </a:p>
          <a:p>
            <a:r>
              <a:rPr lang="nl-NL" altLang="nl-NL" sz="2000" dirty="0"/>
              <a:t>Regionaal nefrologen overleg</a:t>
            </a:r>
          </a:p>
          <a:p>
            <a:r>
              <a:rPr lang="nl-NL" altLang="nl-NL" sz="2000" dirty="0"/>
              <a:t>Sommigen schreven het wel eens voor, anderen bijna nooit</a:t>
            </a:r>
          </a:p>
          <a:p>
            <a:r>
              <a:rPr lang="nl-NL" altLang="nl-NL" sz="2000" dirty="0"/>
              <a:t>Terugkijken laatste 5 jaar: welke </a:t>
            </a:r>
            <a:r>
              <a:rPr lang="nl-NL" altLang="nl-NL" sz="2000" dirty="0" err="1"/>
              <a:t>patienten</a:t>
            </a:r>
            <a:r>
              <a:rPr lang="nl-NL" altLang="nl-NL" sz="2000" dirty="0"/>
              <a:t> met jeuk kregen dit middel</a:t>
            </a:r>
          </a:p>
          <a:p>
            <a:r>
              <a:rPr lang="nl-NL" altLang="nl-NL" sz="2000" dirty="0"/>
              <a:t>Vergelijken mensen met jeuk </a:t>
            </a:r>
            <a:r>
              <a:rPr lang="nl-NL" altLang="nl-NL" sz="2000" dirty="0" err="1"/>
              <a:t>fie</a:t>
            </a:r>
            <a:r>
              <a:rPr lang="nl-NL" altLang="nl-NL" sz="2000" dirty="0"/>
              <a:t> het middel wel/niet kregen</a:t>
            </a:r>
          </a:p>
          <a:p>
            <a:r>
              <a:rPr lang="nl-NL" altLang="nl-NL" sz="2000" dirty="0" err="1"/>
              <a:t>Patienten</a:t>
            </a:r>
            <a:r>
              <a:rPr lang="nl-NL" altLang="nl-NL" sz="2000" dirty="0"/>
              <a:t> met het middel: 70 van de 100 werden beter</a:t>
            </a:r>
          </a:p>
          <a:p>
            <a:r>
              <a:rPr lang="nl-NL" altLang="nl-NL" sz="2000" dirty="0" err="1"/>
              <a:t>Patienten</a:t>
            </a:r>
            <a:r>
              <a:rPr lang="nl-NL" altLang="nl-NL" sz="2000" dirty="0"/>
              <a:t> zonder het middel: 50 van de 100 werden beter</a:t>
            </a:r>
          </a:p>
          <a:p>
            <a:r>
              <a:rPr lang="nl-NL" altLang="nl-NL" sz="2000" dirty="0"/>
              <a:t>Kans dat dit toeval is: p=0.004 (heel klein)</a:t>
            </a:r>
          </a:p>
          <a:p>
            <a:r>
              <a:rPr lang="nl-NL" altLang="nl-NL" sz="2000" dirty="0"/>
              <a:t>Conclusie: middel werkt</a:t>
            </a:r>
          </a:p>
          <a:p>
            <a:endParaRPr lang="nl-NL" altLang="nl-NL" sz="2000" dirty="0"/>
          </a:p>
          <a:p>
            <a:endParaRPr lang="nl-NL" altLang="nl-NL" sz="2000" dirty="0"/>
          </a:p>
          <a:p>
            <a:endParaRPr lang="nl-NL" altLang="nl-NL" sz="2000" dirty="0"/>
          </a:p>
          <a:p>
            <a:pPr marL="0" indent="0">
              <a:buNone/>
            </a:pPr>
            <a:r>
              <a:rPr lang="nl-NL" altLang="nl-NL" sz="6000" b="1" dirty="0"/>
              <a:t>?</a:t>
            </a:r>
          </a:p>
          <a:p>
            <a:pPr marL="0" indent="0">
              <a:buNone/>
            </a:pPr>
            <a:endParaRPr lang="nl-NL" altLang="nl-NL" sz="1400" b="1" dirty="0"/>
          </a:p>
          <a:p>
            <a:pPr marL="0" indent="0">
              <a:buNone/>
            </a:pPr>
            <a:r>
              <a:rPr lang="nl-NL" altLang="nl-NL" b="1" dirty="0"/>
              <a:t> </a:t>
            </a:r>
            <a:endParaRPr lang="nl-NL" altLang="nl-NL" sz="3600" b="1" dirty="0"/>
          </a:p>
          <a:p>
            <a:pPr marL="0" indent="0" algn="r">
              <a:buNone/>
            </a:pPr>
            <a:r>
              <a:rPr lang="nl-NL" altLang="nl-NL" sz="600" b="1" dirty="0"/>
              <a:t>Beloop – verg – </a:t>
            </a:r>
            <a:r>
              <a:rPr lang="nl-NL" altLang="nl-NL" sz="600" b="1" dirty="0" err="1"/>
              <a:t>aspeciek</a:t>
            </a:r>
            <a:r>
              <a:rPr lang="nl-NL" altLang="nl-NL" sz="600" b="1" dirty="0"/>
              <a:t> effect – vertekening bij meten             .</a:t>
            </a:r>
          </a:p>
          <a:p>
            <a:pPr marL="0" indent="0" algn="r">
              <a:buNone/>
            </a:pPr>
            <a:endParaRPr lang="nl-NL" altLang="nl-NL" sz="600" b="1" dirty="0"/>
          </a:p>
        </p:txBody>
      </p:sp>
      <p:sp>
        <p:nvSpPr>
          <p:cNvPr id="5" name="Tekstvak 4"/>
          <p:cNvSpPr txBox="1"/>
          <p:nvPr/>
        </p:nvSpPr>
        <p:spPr>
          <a:xfrm rot="19933037">
            <a:off x="5387620" y="4715274"/>
            <a:ext cx="3431476" cy="707886"/>
          </a:xfrm>
          <a:prstGeom prst="rect">
            <a:avLst/>
          </a:prstGeom>
          <a:noFill/>
        </p:spPr>
        <p:txBody>
          <a:bodyPr wrap="square" rtlCol="0">
            <a:spAutoFit/>
          </a:bodyPr>
          <a:lstStyle/>
          <a:p>
            <a:r>
              <a:rPr lang="nl-NL" sz="2000" b="1" dirty="0">
                <a:solidFill>
                  <a:srgbClr val="FF0000"/>
                </a:solidFill>
              </a:rPr>
              <a:t>Cohort of follow-up studie (groot)</a:t>
            </a:r>
          </a:p>
        </p:txBody>
      </p:sp>
    </p:spTree>
    <p:extLst>
      <p:ext uri="{BB962C8B-B14F-4D97-AF65-F5344CB8AC3E}">
        <p14:creationId xmlns:p14="http://schemas.microsoft.com/office/powerpoint/2010/main" val="160873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651304" cy="6336704"/>
          </a:xfrm>
        </p:spPr>
        <p:txBody>
          <a:bodyPr/>
          <a:lstStyle/>
          <a:p>
            <a:pPr>
              <a:buFontTx/>
              <a:buNone/>
            </a:pPr>
            <a:r>
              <a:rPr lang="nl-NL" altLang="nl-NL" sz="2000" b="1" dirty="0"/>
              <a:t>Situatie 4</a:t>
            </a:r>
          </a:p>
          <a:p>
            <a:r>
              <a:rPr lang="nl-NL" altLang="nl-NL" sz="2000" dirty="0"/>
              <a:t>Regionaal nefrologen overleg</a:t>
            </a:r>
          </a:p>
          <a:p>
            <a:r>
              <a:rPr lang="nl-NL" altLang="nl-NL" sz="2000" dirty="0"/>
              <a:t>Sommigen schreven het wel eens voor, anderen bijna nooit</a:t>
            </a:r>
          </a:p>
          <a:p>
            <a:r>
              <a:rPr lang="nl-NL" altLang="nl-NL" sz="2000" dirty="0"/>
              <a:t>Spreken af: bij alle </a:t>
            </a:r>
            <a:r>
              <a:rPr lang="nl-NL" altLang="nl-NL" sz="2000" dirty="0" err="1"/>
              <a:t>patienten</a:t>
            </a:r>
            <a:r>
              <a:rPr lang="nl-NL" altLang="nl-NL" sz="2000" dirty="0"/>
              <a:t> met jeuk loten wie het middel wel/niet krijgt</a:t>
            </a:r>
          </a:p>
          <a:p>
            <a:r>
              <a:rPr lang="nl-NL" altLang="nl-NL" sz="2000" dirty="0"/>
              <a:t>Niet het middel: krijgen niets</a:t>
            </a:r>
          </a:p>
          <a:p>
            <a:r>
              <a:rPr lang="nl-NL" altLang="nl-NL" sz="2000" dirty="0"/>
              <a:t>2x100 </a:t>
            </a:r>
            <a:r>
              <a:rPr lang="nl-NL" altLang="nl-NL" sz="2000" dirty="0" err="1"/>
              <a:t>patienten</a:t>
            </a:r>
            <a:endParaRPr lang="nl-NL" altLang="nl-NL" sz="2000" dirty="0"/>
          </a:p>
          <a:p>
            <a:endParaRPr lang="nl-NL" altLang="nl-NL" sz="2000" dirty="0"/>
          </a:p>
          <a:p>
            <a:endParaRPr lang="nl-NL" altLang="nl-NL" sz="2000" dirty="0"/>
          </a:p>
          <a:p>
            <a:endParaRPr lang="nl-NL" altLang="nl-NL" sz="2000" dirty="0"/>
          </a:p>
          <a:p>
            <a:endParaRPr lang="nl-NL" altLang="nl-NL" sz="2000" dirty="0"/>
          </a:p>
          <a:p>
            <a:endParaRPr lang="nl-NL" altLang="nl-NL" sz="2000" dirty="0"/>
          </a:p>
          <a:p>
            <a:endParaRPr lang="nl-NL" altLang="nl-NL" sz="2000" dirty="0"/>
          </a:p>
          <a:p>
            <a:pPr marL="0" indent="0">
              <a:buNone/>
            </a:pPr>
            <a:r>
              <a:rPr lang="nl-NL" altLang="nl-NL" sz="6000" b="1" dirty="0"/>
              <a:t>?</a:t>
            </a:r>
          </a:p>
          <a:p>
            <a:pPr marL="0" indent="0">
              <a:buNone/>
            </a:pPr>
            <a:endParaRPr lang="nl-NL" altLang="nl-NL" sz="1400" b="1" dirty="0"/>
          </a:p>
          <a:p>
            <a:pPr marL="0" indent="0">
              <a:buNone/>
            </a:pPr>
            <a:r>
              <a:rPr lang="nl-NL" altLang="nl-NL" b="1" dirty="0"/>
              <a:t> </a:t>
            </a:r>
            <a:endParaRPr lang="nl-NL" altLang="nl-NL" sz="3600" b="1" dirty="0"/>
          </a:p>
          <a:p>
            <a:pPr marL="0" indent="0" algn="r">
              <a:buNone/>
            </a:pPr>
            <a:r>
              <a:rPr lang="nl-NL" altLang="nl-NL" sz="600" b="1" dirty="0"/>
              <a:t>Beloop – verg – </a:t>
            </a:r>
            <a:r>
              <a:rPr lang="nl-NL" altLang="nl-NL" sz="600" b="1" dirty="0" err="1"/>
              <a:t>aspeciek</a:t>
            </a:r>
            <a:r>
              <a:rPr lang="nl-NL" altLang="nl-NL" sz="600" b="1" dirty="0"/>
              <a:t> effect – vertekening bij meten                       .</a:t>
            </a:r>
          </a:p>
        </p:txBody>
      </p:sp>
      <p:sp>
        <p:nvSpPr>
          <p:cNvPr id="5" name="Tekstvak 4"/>
          <p:cNvSpPr txBox="1"/>
          <p:nvPr/>
        </p:nvSpPr>
        <p:spPr>
          <a:xfrm rot="19933037">
            <a:off x="5123356" y="4626742"/>
            <a:ext cx="3711903" cy="1015663"/>
          </a:xfrm>
          <a:prstGeom prst="rect">
            <a:avLst/>
          </a:prstGeom>
          <a:noFill/>
        </p:spPr>
        <p:txBody>
          <a:bodyPr wrap="square" rtlCol="0">
            <a:spAutoFit/>
          </a:bodyPr>
          <a:lstStyle/>
          <a:p>
            <a:r>
              <a:rPr lang="nl-NL" sz="2000" b="1" dirty="0">
                <a:solidFill>
                  <a:srgbClr val="FF0000"/>
                </a:solidFill>
              </a:rPr>
              <a:t>Gerandomiseerde studie  </a:t>
            </a:r>
            <a:r>
              <a:rPr lang="nl-NL" sz="2000" b="1" dirty="0" err="1">
                <a:solidFill>
                  <a:srgbClr val="FF0000"/>
                </a:solidFill>
              </a:rPr>
              <a:t>Randomized</a:t>
            </a:r>
            <a:r>
              <a:rPr lang="nl-NL" sz="2000" b="1" dirty="0">
                <a:solidFill>
                  <a:srgbClr val="FF0000"/>
                </a:solidFill>
              </a:rPr>
              <a:t> </a:t>
            </a:r>
            <a:r>
              <a:rPr lang="nl-NL" sz="2000" b="1" dirty="0" err="1">
                <a:solidFill>
                  <a:srgbClr val="FF0000"/>
                </a:solidFill>
              </a:rPr>
              <a:t>controlled</a:t>
            </a:r>
            <a:r>
              <a:rPr lang="nl-NL" sz="2000" b="1" dirty="0">
                <a:solidFill>
                  <a:srgbClr val="FF0000"/>
                </a:solidFill>
              </a:rPr>
              <a:t> trial (open)</a:t>
            </a:r>
          </a:p>
        </p:txBody>
      </p:sp>
    </p:spTree>
    <p:extLst>
      <p:ext uri="{BB962C8B-B14F-4D97-AF65-F5344CB8AC3E}">
        <p14:creationId xmlns:p14="http://schemas.microsoft.com/office/powerpoint/2010/main" val="433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sp>
        <p:nvSpPr>
          <p:cNvPr id="6" name="Rectangle 2"/>
          <p:cNvSpPr>
            <a:spLocks noGrp="1" noChangeArrowheads="1"/>
          </p:cNvSpPr>
          <p:nvPr>
            <p:ph idx="1"/>
          </p:nvPr>
        </p:nvSpPr>
        <p:spPr>
          <a:xfrm>
            <a:off x="457200" y="404664"/>
            <a:ext cx="8651304" cy="6336704"/>
          </a:xfrm>
        </p:spPr>
        <p:txBody>
          <a:bodyPr/>
          <a:lstStyle/>
          <a:p>
            <a:pPr>
              <a:buFontTx/>
              <a:buNone/>
            </a:pPr>
            <a:r>
              <a:rPr lang="nl-NL" altLang="nl-NL" sz="2000" b="1" dirty="0"/>
              <a:t>Situatie 5</a:t>
            </a:r>
          </a:p>
          <a:p>
            <a:r>
              <a:rPr lang="nl-NL" altLang="nl-NL" sz="2000" dirty="0"/>
              <a:t>Regionaal nefrologen overleg</a:t>
            </a:r>
          </a:p>
          <a:p>
            <a:r>
              <a:rPr lang="nl-NL" altLang="nl-NL" sz="2000" dirty="0"/>
              <a:t>Sommigen schreven het wel eens voor, anderen bijna nooit</a:t>
            </a:r>
          </a:p>
          <a:p>
            <a:r>
              <a:rPr lang="nl-NL" altLang="nl-NL" sz="2000" dirty="0"/>
              <a:t>Spreken af: bij alle </a:t>
            </a:r>
            <a:r>
              <a:rPr lang="nl-NL" altLang="nl-NL" sz="2000" dirty="0" err="1"/>
              <a:t>patienten</a:t>
            </a:r>
            <a:r>
              <a:rPr lang="nl-NL" altLang="nl-NL" sz="2000" dirty="0"/>
              <a:t> met jeuk loten wie het middel wel/niet krijgt</a:t>
            </a:r>
          </a:p>
          <a:p>
            <a:r>
              <a:rPr lang="nl-NL" altLang="nl-NL" sz="2000" dirty="0"/>
              <a:t>Niet het middel: krijgen </a:t>
            </a:r>
            <a:r>
              <a:rPr lang="nl-NL" altLang="nl-NL" sz="2000" dirty="0" err="1"/>
              <a:t>nep-middel</a:t>
            </a:r>
            <a:r>
              <a:rPr lang="nl-NL" altLang="nl-NL" sz="2000" dirty="0"/>
              <a:t> dat hetzelfde lijkt (placebo)</a:t>
            </a:r>
          </a:p>
          <a:p>
            <a:r>
              <a:rPr lang="nl-NL" altLang="nl-NL" sz="2000" dirty="0"/>
              <a:t>2x100 </a:t>
            </a:r>
            <a:r>
              <a:rPr lang="nl-NL" altLang="nl-NL" sz="2000" dirty="0" err="1"/>
              <a:t>patienten</a:t>
            </a:r>
            <a:endParaRPr lang="nl-NL" altLang="nl-NL" sz="2000" dirty="0"/>
          </a:p>
          <a:p>
            <a:endParaRPr lang="nl-NL" altLang="nl-NL" sz="2000" dirty="0"/>
          </a:p>
          <a:p>
            <a:endParaRPr lang="nl-NL" altLang="nl-NL" sz="2000" dirty="0"/>
          </a:p>
          <a:p>
            <a:endParaRPr lang="nl-NL" altLang="nl-NL" sz="2000" dirty="0"/>
          </a:p>
          <a:p>
            <a:endParaRPr lang="nl-NL" altLang="nl-NL" sz="2000" dirty="0"/>
          </a:p>
          <a:p>
            <a:endParaRPr lang="nl-NL" altLang="nl-NL" sz="2000" dirty="0"/>
          </a:p>
          <a:p>
            <a:endParaRPr lang="nl-NL" altLang="nl-NL" sz="2000" dirty="0"/>
          </a:p>
          <a:p>
            <a:pPr marL="0" indent="0">
              <a:buNone/>
            </a:pPr>
            <a:r>
              <a:rPr lang="nl-NL" altLang="nl-NL" sz="6000" b="1" dirty="0"/>
              <a:t>?</a:t>
            </a:r>
          </a:p>
          <a:p>
            <a:pPr marL="0" indent="0">
              <a:buNone/>
            </a:pPr>
            <a:endParaRPr lang="nl-NL" altLang="nl-NL" sz="1400" b="1" dirty="0"/>
          </a:p>
          <a:p>
            <a:pPr marL="0" indent="0">
              <a:buNone/>
            </a:pPr>
            <a:r>
              <a:rPr lang="nl-NL" altLang="nl-NL" b="1" dirty="0"/>
              <a:t> </a:t>
            </a:r>
            <a:endParaRPr lang="nl-NL" altLang="nl-NL" sz="3600" b="1" dirty="0"/>
          </a:p>
          <a:p>
            <a:pPr marL="0" indent="0" algn="r">
              <a:buNone/>
            </a:pPr>
            <a:r>
              <a:rPr lang="nl-NL" altLang="nl-NL" sz="600" b="1" dirty="0"/>
              <a:t>Beloop – verg – </a:t>
            </a:r>
            <a:r>
              <a:rPr lang="nl-NL" altLang="nl-NL" sz="600" b="1" dirty="0" err="1"/>
              <a:t>aspeciek</a:t>
            </a:r>
            <a:r>
              <a:rPr lang="nl-NL" altLang="nl-NL" sz="600" b="1" dirty="0"/>
              <a:t> effect – vertekening bij meten                       .</a:t>
            </a:r>
          </a:p>
        </p:txBody>
      </p:sp>
      <p:sp>
        <p:nvSpPr>
          <p:cNvPr id="7" name="Tekstvak 6"/>
          <p:cNvSpPr txBox="1"/>
          <p:nvPr/>
        </p:nvSpPr>
        <p:spPr>
          <a:xfrm rot="19933037">
            <a:off x="5123356" y="4626742"/>
            <a:ext cx="3711903" cy="1015663"/>
          </a:xfrm>
          <a:prstGeom prst="rect">
            <a:avLst/>
          </a:prstGeom>
          <a:noFill/>
        </p:spPr>
        <p:txBody>
          <a:bodyPr wrap="square" rtlCol="0">
            <a:spAutoFit/>
          </a:bodyPr>
          <a:lstStyle/>
          <a:p>
            <a:r>
              <a:rPr lang="nl-NL" sz="2000" b="1" dirty="0">
                <a:solidFill>
                  <a:srgbClr val="FF0000"/>
                </a:solidFill>
              </a:rPr>
              <a:t>Gerandomiseerde studie  </a:t>
            </a:r>
            <a:r>
              <a:rPr lang="nl-NL" sz="2000" b="1" dirty="0" err="1">
                <a:solidFill>
                  <a:srgbClr val="FF0000"/>
                </a:solidFill>
              </a:rPr>
              <a:t>Randomized</a:t>
            </a:r>
            <a:r>
              <a:rPr lang="nl-NL" sz="2000" b="1" dirty="0">
                <a:solidFill>
                  <a:srgbClr val="FF0000"/>
                </a:solidFill>
              </a:rPr>
              <a:t> </a:t>
            </a:r>
            <a:r>
              <a:rPr lang="nl-NL" sz="2000" b="1" dirty="0" err="1">
                <a:solidFill>
                  <a:srgbClr val="FF0000"/>
                </a:solidFill>
              </a:rPr>
              <a:t>controlled</a:t>
            </a:r>
            <a:r>
              <a:rPr lang="nl-NL" sz="2000" b="1" dirty="0">
                <a:solidFill>
                  <a:srgbClr val="FF0000"/>
                </a:solidFill>
              </a:rPr>
              <a:t> trial (blind)</a:t>
            </a:r>
          </a:p>
        </p:txBody>
      </p:sp>
    </p:spTree>
    <p:extLst>
      <p:ext uri="{BB962C8B-B14F-4D97-AF65-F5344CB8AC3E}">
        <p14:creationId xmlns:p14="http://schemas.microsoft.com/office/powerpoint/2010/main" val="42074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1772816"/>
            <a:ext cx="8208912" cy="369332"/>
          </a:xfrm>
          <a:prstGeom prst="rect">
            <a:avLst/>
          </a:prstGeom>
          <a:noFill/>
        </p:spPr>
        <p:txBody>
          <a:bodyPr wrap="square" rtlCol="0">
            <a:spAutoFit/>
          </a:bodyPr>
          <a:lstStyle/>
          <a:p>
            <a:endParaRPr lang="nl-NL" dirty="0"/>
          </a:p>
        </p:txBody>
      </p:sp>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3416052434"/>
              </p:ext>
            </p:extLst>
          </p:nvPr>
        </p:nvGraphicFramePr>
        <p:xfrm>
          <a:off x="501884" y="1412776"/>
          <a:ext cx="8229600" cy="30835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nSpc>
                          <a:spcPct val="150000"/>
                        </a:lnSpc>
                      </a:pPr>
                      <a:endParaRPr lang="nl-NL" dirty="0"/>
                    </a:p>
                  </a:txBody>
                  <a:tcPr/>
                </a:tc>
                <a:tc>
                  <a:txBody>
                    <a:bodyPr/>
                    <a:lstStyle/>
                    <a:p>
                      <a:pPr>
                        <a:lnSpc>
                          <a:spcPct val="150000"/>
                        </a:lnSpc>
                      </a:pPr>
                      <a:r>
                        <a:rPr lang="nl-NL" dirty="0"/>
                        <a:t>Natuurlijk beloop</a:t>
                      </a:r>
                    </a:p>
                  </a:txBody>
                  <a:tcPr/>
                </a:tc>
                <a:tc>
                  <a:txBody>
                    <a:bodyPr/>
                    <a:lstStyle/>
                    <a:p>
                      <a:pPr>
                        <a:lnSpc>
                          <a:spcPct val="150000"/>
                        </a:lnSpc>
                      </a:pPr>
                      <a:r>
                        <a:rPr lang="nl-NL" dirty="0"/>
                        <a:t>Vergelijkbaarheid</a:t>
                      </a:r>
                    </a:p>
                  </a:txBody>
                  <a:tcPr/>
                </a:tc>
                <a:tc>
                  <a:txBody>
                    <a:bodyPr/>
                    <a:lstStyle/>
                    <a:p>
                      <a:pPr>
                        <a:lnSpc>
                          <a:spcPct val="150000"/>
                        </a:lnSpc>
                      </a:pPr>
                      <a:r>
                        <a:rPr lang="nl-NL" dirty="0" err="1"/>
                        <a:t>A-specifiek</a:t>
                      </a:r>
                      <a:r>
                        <a:rPr lang="nl-NL" dirty="0"/>
                        <a:t> effect</a:t>
                      </a:r>
                    </a:p>
                  </a:txBody>
                  <a:tcPr/>
                </a:tc>
                <a:tc>
                  <a:txBody>
                    <a:bodyPr/>
                    <a:lstStyle/>
                    <a:p>
                      <a:pPr>
                        <a:lnSpc>
                          <a:spcPct val="150000"/>
                        </a:lnSpc>
                      </a:pPr>
                      <a:r>
                        <a:rPr lang="nl-NL" dirty="0"/>
                        <a:t>Vertekening bij meten</a:t>
                      </a:r>
                    </a:p>
                  </a:txBody>
                  <a:tcPr/>
                </a:tc>
                <a:extLst>
                  <a:ext uri="{0D108BD9-81ED-4DB2-BD59-A6C34878D82A}">
                    <a16:rowId xmlns:a16="http://schemas.microsoft.com/office/drawing/2014/main" val="10000"/>
                  </a:ext>
                </a:extLst>
              </a:tr>
              <a:tr h="370840">
                <a:tc>
                  <a:txBody>
                    <a:bodyPr/>
                    <a:lstStyle/>
                    <a:p>
                      <a:pPr>
                        <a:lnSpc>
                          <a:spcPct val="150000"/>
                        </a:lnSpc>
                      </a:pPr>
                      <a:r>
                        <a:rPr lang="nl-NL" dirty="0"/>
                        <a:t>Case report / case serie</a:t>
                      </a:r>
                    </a:p>
                  </a:txBody>
                  <a:tcPr/>
                </a:tc>
                <a:tc>
                  <a:txBody>
                    <a:bodyPr/>
                    <a:lstStyle/>
                    <a:p>
                      <a:pPr algn="ctr">
                        <a:lnSpc>
                          <a:spcPct val="150000"/>
                        </a:lnSpc>
                      </a:pPr>
                      <a:r>
                        <a:rPr lang="nl-NL" dirty="0"/>
                        <a:t>?</a:t>
                      </a:r>
                    </a:p>
                  </a:txBody>
                  <a:tcPr/>
                </a:tc>
                <a:tc>
                  <a:txBody>
                    <a:bodyPr/>
                    <a:lstStyle/>
                    <a:p>
                      <a:pPr algn="ctr">
                        <a:lnSpc>
                          <a:spcPct val="150000"/>
                        </a:lnSpc>
                      </a:pPr>
                      <a:r>
                        <a:rPr lang="nl-NL" dirty="0"/>
                        <a:t>?</a:t>
                      </a:r>
                    </a:p>
                  </a:txBody>
                  <a:tcPr/>
                </a:tc>
                <a:tc>
                  <a:txBody>
                    <a:bodyPr/>
                    <a:lstStyle/>
                    <a:p>
                      <a:pPr algn="ctr">
                        <a:lnSpc>
                          <a:spcPct val="150000"/>
                        </a:lnSpc>
                      </a:pPr>
                      <a:r>
                        <a:rPr lang="nl-NL" dirty="0"/>
                        <a:t>?</a:t>
                      </a:r>
                    </a:p>
                  </a:txBody>
                  <a:tcPr/>
                </a:tc>
                <a:tc>
                  <a:txBody>
                    <a:bodyPr/>
                    <a:lstStyle/>
                    <a:p>
                      <a:pPr algn="ctr">
                        <a:lnSpc>
                          <a:spcPct val="150000"/>
                        </a:lnSpc>
                      </a:pPr>
                      <a:r>
                        <a:rPr lang="nl-NL" dirty="0"/>
                        <a:t>?</a:t>
                      </a:r>
                    </a:p>
                  </a:txBody>
                  <a:tcPr/>
                </a:tc>
                <a:extLst>
                  <a:ext uri="{0D108BD9-81ED-4DB2-BD59-A6C34878D82A}">
                    <a16:rowId xmlns:a16="http://schemas.microsoft.com/office/drawing/2014/main" val="10001"/>
                  </a:ext>
                </a:extLst>
              </a:tr>
              <a:tr h="370840">
                <a:tc>
                  <a:txBody>
                    <a:bodyPr/>
                    <a:lstStyle/>
                    <a:p>
                      <a:pPr>
                        <a:lnSpc>
                          <a:spcPct val="150000"/>
                        </a:lnSpc>
                      </a:pPr>
                      <a:r>
                        <a:rPr lang="nl-NL" dirty="0"/>
                        <a:t>Cohort</a:t>
                      </a:r>
                    </a:p>
                  </a:txBody>
                  <a:tcPr/>
                </a:tc>
                <a:tc>
                  <a:txBody>
                    <a:bodyPr/>
                    <a:lstStyle/>
                    <a:p>
                      <a:pPr algn="ctr">
                        <a:lnSpc>
                          <a:spcPct val="150000"/>
                        </a:lnSpc>
                      </a:pPr>
                      <a:r>
                        <a:rPr lang="nl-NL" dirty="0"/>
                        <a:t>OK</a:t>
                      </a:r>
                    </a:p>
                  </a:txBody>
                  <a:tcPr/>
                </a:tc>
                <a:tc>
                  <a:txBody>
                    <a:bodyPr/>
                    <a:lstStyle/>
                    <a:p>
                      <a:pPr algn="ctr">
                        <a:lnSpc>
                          <a:spcPct val="150000"/>
                        </a:lnSpc>
                      </a:pPr>
                      <a:r>
                        <a:rPr lang="nl-NL" dirty="0"/>
                        <a:t>?</a:t>
                      </a:r>
                    </a:p>
                  </a:txBody>
                  <a:tcPr/>
                </a:tc>
                <a:tc>
                  <a:txBody>
                    <a:bodyPr/>
                    <a:lstStyle/>
                    <a:p>
                      <a:pPr algn="ctr">
                        <a:lnSpc>
                          <a:spcPct val="150000"/>
                        </a:lnSpc>
                      </a:pPr>
                      <a:r>
                        <a:rPr lang="nl-NL" dirty="0"/>
                        <a:t>?</a:t>
                      </a:r>
                    </a:p>
                  </a:txBody>
                  <a:tcPr/>
                </a:tc>
                <a:tc>
                  <a:txBody>
                    <a:bodyPr/>
                    <a:lstStyle/>
                    <a:p>
                      <a:pPr algn="ctr">
                        <a:lnSpc>
                          <a:spcPct val="150000"/>
                        </a:lnSpc>
                      </a:pPr>
                      <a:r>
                        <a:rPr lang="nl-NL" dirty="0"/>
                        <a:t>?</a:t>
                      </a:r>
                    </a:p>
                  </a:txBody>
                  <a:tcPr/>
                </a:tc>
                <a:extLst>
                  <a:ext uri="{0D108BD9-81ED-4DB2-BD59-A6C34878D82A}">
                    <a16:rowId xmlns:a16="http://schemas.microsoft.com/office/drawing/2014/main" val="10002"/>
                  </a:ext>
                </a:extLst>
              </a:tr>
              <a:tr h="370840">
                <a:tc>
                  <a:txBody>
                    <a:bodyPr/>
                    <a:lstStyle/>
                    <a:p>
                      <a:pPr>
                        <a:lnSpc>
                          <a:spcPct val="150000"/>
                        </a:lnSpc>
                      </a:pPr>
                      <a:r>
                        <a:rPr lang="nl-NL" dirty="0"/>
                        <a:t>RCT (open)</a:t>
                      </a:r>
                    </a:p>
                  </a:txBody>
                  <a:tcPr/>
                </a:tc>
                <a:tc>
                  <a:txBody>
                    <a:bodyPr/>
                    <a:lstStyle/>
                    <a:p>
                      <a:pPr algn="ctr">
                        <a:lnSpc>
                          <a:spcPct val="150000"/>
                        </a:lnSpc>
                      </a:pPr>
                      <a:r>
                        <a:rPr lang="nl-NL" dirty="0"/>
                        <a:t>OK</a:t>
                      </a:r>
                    </a:p>
                  </a:txBody>
                  <a:tcPr/>
                </a:tc>
                <a:tc>
                  <a:txBody>
                    <a:bodyPr/>
                    <a:lstStyle/>
                    <a:p>
                      <a:pPr algn="ctr">
                        <a:lnSpc>
                          <a:spcPct val="150000"/>
                        </a:lnSpc>
                      </a:pPr>
                      <a:r>
                        <a:rPr lang="nl-NL" dirty="0"/>
                        <a:t>OK</a:t>
                      </a:r>
                    </a:p>
                  </a:txBody>
                  <a:tcPr/>
                </a:tc>
                <a:tc>
                  <a:txBody>
                    <a:bodyPr/>
                    <a:lstStyle/>
                    <a:p>
                      <a:pPr algn="ctr">
                        <a:lnSpc>
                          <a:spcPct val="150000"/>
                        </a:lnSpc>
                      </a:pPr>
                      <a:r>
                        <a:rPr lang="nl-NL" dirty="0"/>
                        <a:t>?</a:t>
                      </a:r>
                    </a:p>
                  </a:txBody>
                  <a:tcPr/>
                </a:tc>
                <a:tc>
                  <a:txBody>
                    <a:bodyPr/>
                    <a:lstStyle/>
                    <a:p>
                      <a:pPr algn="ctr">
                        <a:lnSpc>
                          <a:spcPct val="150000"/>
                        </a:lnSpc>
                      </a:pPr>
                      <a:r>
                        <a:rPr lang="nl-NL" dirty="0"/>
                        <a:t>?</a:t>
                      </a:r>
                    </a:p>
                  </a:txBody>
                  <a:tcPr/>
                </a:tc>
                <a:extLst>
                  <a:ext uri="{0D108BD9-81ED-4DB2-BD59-A6C34878D82A}">
                    <a16:rowId xmlns:a16="http://schemas.microsoft.com/office/drawing/2014/main" val="10003"/>
                  </a:ext>
                </a:extLst>
              </a:tr>
              <a:tr h="370840">
                <a:tc>
                  <a:txBody>
                    <a:bodyPr/>
                    <a:lstStyle/>
                    <a:p>
                      <a:pPr>
                        <a:lnSpc>
                          <a:spcPct val="150000"/>
                        </a:lnSpc>
                      </a:pPr>
                      <a:r>
                        <a:rPr lang="nl-NL" dirty="0"/>
                        <a:t>RCT (blind)</a:t>
                      </a:r>
                    </a:p>
                  </a:txBody>
                  <a:tcPr/>
                </a:tc>
                <a:tc>
                  <a:txBody>
                    <a:bodyPr/>
                    <a:lstStyle/>
                    <a:p>
                      <a:pPr algn="ctr">
                        <a:lnSpc>
                          <a:spcPct val="150000"/>
                        </a:lnSpc>
                      </a:pPr>
                      <a:r>
                        <a:rPr lang="nl-NL" dirty="0"/>
                        <a:t>OK</a:t>
                      </a:r>
                    </a:p>
                  </a:txBody>
                  <a:tcPr/>
                </a:tc>
                <a:tc>
                  <a:txBody>
                    <a:bodyPr/>
                    <a:lstStyle/>
                    <a:p>
                      <a:pPr algn="ctr">
                        <a:lnSpc>
                          <a:spcPct val="150000"/>
                        </a:lnSpc>
                      </a:pPr>
                      <a:r>
                        <a:rPr lang="nl-NL" dirty="0"/>
                        <a:t>OK</a:t>
                      </a:r>
                    </a:p>
                  </a:txBody>
                  <a:tcPr/>
                </a:tc>
                <a:tc>
                  <a:txBody>
                    <a:bodyPr/>
                    <a:lstStyle/>
                    <a:p>
                      <a:pPr algn="ctr">
                        <a:lnSpc>
                          <a:spcPct val="150000"/>
                        </a:lnSpc>
                      </a:pPr>
                      <a:r>
                        <a:rPr lang="nl-NL" dirty="0"/>
                        <a:t>OK</a:t>
                      </a:r>
                    </a:p>
                  </a:txBody>
                  <a:tcPr/>
                </a:tc>
                <a:tc>
                  <a:txBody>
                    <a:bodyPr/>
                    <a:lstStyle/>
                    <a:p>
                      <a:pPr algn="ctr">
                        <a:lnSpc>
                          <a:spcPct val="150000"/>
                        </a:lnSpc>
                      </a:pPr>
                      <a:r>
                        <a:rPr lang="nl-NL" dirty="0"/>
                        <a:t>OK</a:t>
                      </a:r>
                    </a:p>
                  </a:txBody>
                  <a:tcPr/>
                </a:tc>
                <a:extLst>
                  <a:ext uri="{0D108BD9-81ED-4DB2-BD59-A6C34878D82A}">
                    <a16:rowId xmlns:a16="http://schemas.microsoft.com/office/drawing/2014/main" val="10004"/>
                  </a:ext>
                </a:extLst>
              </a:tr>
            </a:tbl>
          </a:graphicData>
        </a:graphic>
      </p:graphicFrame>
      <p:sp>
        <p:nvSpPr>
          <p:cNvPr id="3" name="Rechthoek 2"/>
          <p:cNvSpPr/>
          <p:nvPr/>
        </p:nvSpPr>
        <p:spPr>
          <a:xfrm>
            <a:off x="539552" y="692696"/>
            <a:ext cx="6922921" cy="461665"/>
          </a:xfrm>
          <a:prstGeom prst="rect">
            <a:avLst/>
          </a:prstGeom>
        </p:spPr>
        <p:txBody>
          <a:bodyPr wrap="none">
            <a:spAutoFit/>
          </a:bodyPr>
          <a:lstStyle/>
          <a:p>
            <a:r>
              <a:rPr lang="nl-NL" altLang="nl-NL" sz="2400" dirty="0"/>
              <a:t>Overzicht (studies over effect van geneesmiddel)</a:t>
            </a:r>
            <a:endParaRPr lang="nl-NL" sz="2400" dirty="0"/>
          </a:p>
        </p:txBody>
      </p:sp>
      <p:sp>
        <p:nvSpPr>
          <p:cNvPr id="5" name="Rechthoek 4"/>
          <p:cNvSpPr/>
          <p:nvPr/>
        </p:nvSpPr>
        <p:spPr bwMode="auto">
          <a:xfrm>
            <a:off x="505644" y="4005064"/>
            <a:ext cx="8208912" cy="504056"/>
          </a:xfrm>
          <a:prstGeom prst="rect">
            <a:avLst/>
          </a:prstGeom>
          <a:solidFill>
            <a:schemeClr val="accent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7" name="Rechthoek 6"/>
          <p:cNvSpPr/>
          <p:nvPr/>
        </p:nvSpPr>
        <p:spPr bwMode="auto">
          <a:xfrm>
            <a:off x="505644" y="3501008"/>
            <a:ext cx="8208912" cy="504056"/>
          </a:xfrm>
          <a:prstGeom prst="rect">
            <a:avLst/>
          </a:prstGeom>
          <a:solidFill>
            <a:schemeClr val="accent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8" name="Rechthoek 7"/>
          <p:cNvSpPr/>
          <p:nvPr/>
        </p:nvSpPr>
        <p:spPr bwMode="auto">
          <a:xfrm>
            <a:off x="505644" y="3068960"/>
            <a:ext cx="8208912" cy="504056"/>
          </a:xfrm>
          <a:prstGeom prst="rect">
            <a:avLst/>
          </a:prstGeom>
          <a:solidFill>
            <a:schemeClr val="accent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904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lumc white">
  <a:themeElements>
    <a:clrScheme name="LUMC zwart-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UMC zwart-wi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nl-NL" sz="1800" b="0" i="0" u="none" strike="noStrike" cap="none" normalizeH="0" baseline="0" smtClean="0">
            <a:ln>
              <a:noFill/>
            </a:ln>
            <a:solidFill>
              <a:schemeClr val="tx1"/>
            </a:solidFill>
            <a:effectLst/>
            <a:latin typeface="Arial" charset="0"/>
          </a:defRPr>
        </a:defPPr>
      </a:lstStyle>
    </a:lnDef>
  </a:objectDefaults>
  <a:extraClrSchemeLst>
    <a:extraClrScheme>
      <a:clrScheme name="LUMC zwart-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UMC zwart-w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UMC zwart-w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UMC zwart-w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UMC zwart-w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UMC zwart-w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UMC zwart-w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UMC zwart-w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UMC zwart-w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UMC zwart-w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UMC zwart-w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UMC zwart-w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7C68E4C4A0734BBECEB1C0A3AEFCAA" ma:contentTypeVersion="11" ma:contentTypeDescription="Een nieuw document maken." ma:contentTypeScope="" ma:versionID="bd105fcaa1adf00407a7815716346da0">
  <xsd:schema xmlns:xsd="http://www.w3.org/2001/XMLSchema" xmlns:xs="http://www.w3.org/2001/XMLSchema" xmlns:p="http://schemas.microsoft.com/office/2006/metadata/properties" xmlns:ns2="624302cb-c942-4baa-8473-2de60652eb40" targetNamespace="http://schemas.microsoft.com/office/2006/metadata/properties" ma:root="true" ma:fieldsID="e7871e9b7e366e16f248f3c4394316cb" ns2:_="">
    <xsd:import namespace="624302cb-c942-4baa-8473-2de60652eb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302cb-c942-4baa-8473-2de60652e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A59D5D-6BDB-4383-9C99-C9E0040D0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4302cb-c942-4baa-8473-2de60652eb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433358-DC7D-4DF1-AF2E-851B3CCF53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18E759D-6EB1-43E8-87A8-56C620F92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lumc white</Template>
  <TotalTime>2422</TotalTime>
  <Words>1506</Words>
  <Application>Microsoft Office PowerPoint</Application>
  <PresentationFormat>Diavoorstelling (4:3)</PresentationFormat>
  <Paragraphs>230</Paragraphs>
  <Slides>27</Slides>
  <Notes>0</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lumc white</vt:lpstr>
      <vt:lpstr>Klinisch onderzoek naar nierziekten:  hoe lees je dat? </vt:lpstr>
      <vt:lpstr>Disclosure belangen spreker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training in the LUMC curriculum</dc:title>
  <dc:creator>Friedo</dc:creator>
  <cp:lastModifiedBy>Friedo</cp:lastModifiedBy>
  <cp:revision>130</cp:revision>
  <dcterms:created xsi:type="dcterms:W3CDTF">2013-09-18T20:05:15Z</dcterms:created>
  <dcterms:modified xsi:type="dcterms:W3CDTF">2025-08-12T15:03:53Z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0x010100417C68E4C4A0734BBECEB1C0A3AEFCAA</vt:lpwstr>
  </property>
</Properties>
</file>